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63" r:id="rId3"/>
    <p:sldId id="257" r:id="rId4"/>
    <p:sldId id="259" r:id="rId5"/>
    <p:sldId id="260" r:id="rId6"/>
    <p:sldId id="262" r:id="rId7"/>
    <p:sldId id="261" r:id="rId8"/>
    <p:sldId id="265" r:id="rId9"/>
    <p:sldId id="266" r:id="rId10"/>
    <p:sldId id="267" r:id="rId11"/>
    <p:sldId id="268" r:id="rId12"/>
    <p:sldId id="269" r:id="rId13"/>
    <p:sldId id="270" r:id="rId14"/>
    <p:sldId id="271" r:id="rId15"/>
    <p:sldId id="272" r:id="rId16"/>
    <p:sldId id="275" r:id="rId17"/>
    <p:sldId id="274" r:id="rId18"/>
    <p:sldId id="273"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9" r:id="rId32"/>
    <p:sldId id="288" r:id="rId33"/>
    <p:sldId id="297" r:id="rId34"/>
    <p:sldId id="290" r:id="rId35"/>
    <p:sldId id="291" r:id="rId36"/>
    <p:sldId id="298" r:id="rId37"/>
    <p:sldId id="292" r:id="rId38"/>
    <p:sldId id="293"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95"/>
    <p:restoredTop sz="96327"/>
  </p:normalViewPr>
  <p:slideViewPr>
    <p:cSldViewPr snapToGrid="0" snapToObjects="1">
      <p:cViewPr varScale="1">
        <p:scale>
          <a:sx n="110" d="100"/>
          <a:sy n="110" d="100"/>
        </p:scale>
        <p:origin x="184"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CBB6F-307B-9F41-A174-66611C4AC200}" type="datetimeFigureOut">
              <a:rPr lang="en-US" smtClean="0"/>
              <a:t>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F3508-59F0-7748-874C-A424B4C1521C}" type="slidenum">
              <a:rPr lang="en-US" smtClean="0"/>
              <a:t>‹#›</a:t>
            </a:fld>
            <a:endParaRPr lang="en-US"/>
          </a:p>
        </p:txBody>
      </p:sp>
    </p:spTree>
    <p:extLst>
      <p:ext uri="{BB962C8B-B14F-4D97-AF65-F5344CB8AC3E}">
        <p14:creationId xmlns:p14="http://schemas.microsoft.com/office/powerpoint/2010/main" val="3953136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a:t>
            </a:fld>
            <a:endParaRPr lang="en-US"/>
          </a:p>
        </p:txBody>
      </p:sp>
    </p:spTree>
    <p:extLst>
      <p:ext uri="{BB962C8B-B14F-4D97-AF65-F5344CB8AC3E}">
        <p14:creationId xmlns:p14="http://schemas.microsoft.com/office/powerpoint/2010/main" val="947005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12</a:t>
            </a:fld>
            <a:endParaRPr lang="en-US"/>
          </a:p>
        </p:txBody>
      </p:sp>
    </p:spTree>
    <p:extLst>
      <p:ext uri="{BB962C8B-B14F-4D97-AF65-F5344CB8AC3E}">
        <p14:creationId xmlns:p14="http://schemas.microsoft.com/office/powerpoint/2010/main" val="35831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13</a:t>
            </a:fld>
            <a:endParaRPr lang="en-US"/>
          </a:p>
        </p:txBody>
      </p:sp>
    </p:spTree>
    <p:extLst>
      <p:ext uri="{BB962C8B-B14F-4D97-AF65-F5344CB8AC3E}">
        <p14:creationId xmlns:p14="http://schemas.microsoft.com/office/powerpoint/2010/main" val="3821884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14</a:t>
            </a:fld>
            <a:endParaRPr lang="en-US"/>
          </a:p>
        </p:txBody>
      </p:sp>
    </p:spTree>
    <p:extLst>
      <p:ext uri="{BB962C8B-B14F-4D97-AF65-F5344CB8AC3E}">
        <p14:creationId xmlns:p14="http://schemas.microsoft.com/office/powerpoint/2010/main" val="86349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15</a:t>
            </a:fld>
            <a:endParaRPr lang="en-US"/>
          </a:p>
        </p:txBody>
      </p:sp>
    </p:spTree>
    <p:extLst>
      <p:ext uri="{BB962C8B-B14F-4D97-AF65-F5344CB8AC3E}">
        <p14:creationId xmlns:p14="http://schemas.microsoft.com/office/powerpoint/2010/main" val="2196348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16</a:t>
            </a:fld>
            <a:endParaRPr lang="en-US"/>
          </a:p>
        </p:txBody>
      </p:sp>
    </p:spTree>
    <p:extLst>
      <p:ext uri="{BB962C8B-B14F-4D97-AF65-F5344CB8AC3E}">
        <p14:creationId xmlns:p14="http://schemas.microsoft.com/office/powerpoint/2010/main" val="3752678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18</a:t>
            </a:fld>
            <a:endParaRPr lang="en-US"/>
          </a:p>
        </p:txBody>
      </p:sp>
    </p:spTree>
    <p:extLst>
      <p:ext uri="{BB962C8B-B14F-4D97-AF65-F5344CB8AC3E}">
        <p14:creationId xmlns:p14="http://schemas.microsoft.com/office/powerpoint/2010/main" val="317683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19</a:t>
            </a:fld>
            <a:endParaRPr lang="en-US"/>
          </a:p>
        </p:txBody>
      </p:sp>
    </p:spTree>
    <p:extLst>
      <p:ext uri="{BB962C8B-B14F-4D97-AF65-F5344CB8AC3E}">
        <p14:creationId xmlns:p14="http://schemas.microsoft.com/office/powerpoint/2010/main" val="3338234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20</a:t>
            </a:fld>
            <a:endParaRPr lang="en-US"/>
          </a:p>
        </p:txBody>
      </p:sp>
    </p:spTree>
    <p:extLst>
      <p:ext uri="{BB962C8B-B14F-4D97-AF65-F5344CB8AC3E}">
        <p14:creationId xmlns:p14="http://schemas.microsoft.com/office/powerpoint/2010/main" val="66710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21</a:t>
            </a:fld>
            <a:endParaRPr lang="en-US"/>
          </a:p>
        </p:txBody>
      </p:sp>
    </p:spTree>
    <p:extLst>
      <p:ext uri="{BB962C8B-B14F-4D97-AF65-F5344CB8AC3E}">
        <p14:creationId xmlns:p14="http://schemas.microsoft.com/office/powerpoint/2010/main" val="996587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22</a:t>
            </a:fld>
            <a:endParaRPr lang="en-US"/>
          </a:p>
        </p:txBody>
      </p:sp>
    </p:spTree>
    <p:extLst>
      <p:ext uri="{BB962C8B-B14F-4D97-AF65-F5344CB8AC3E}">
        <p14:creationId xmlns:p14="http://schemas.microsoft.com/office/powerpoint/2010/main" val="35909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a:t>
            </a:fld>
            <a:endParaRPr lang="en-US"/>
          </a:p>
        </p:txBody>
      </p:sp>
    </p:spTree>
    <p:extLst>
      <p:ext uri="{BB962C8B-B14F-4D97-AF65-F5344CB8AC3E}">
        <p14:creationId xmlns:p14="http://schemas.microsoft.com/office/powerpoint/2010/main" val="1315697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23</a:t>
            </a:fld>
            <a:endParaRPr lang="en-US"/>
          </a:p>
        </p:txBody>
      </p:sp>
    </p:spTree>
    <p:extLst>
      <p:ext uri="{BB962C8B-B14F-4D97-AF65-F5344CB8AC3E}">
        <p14:creationId xmlns:p14="http://schemas.microsoft.com/office/powerpoint/2010/main" val="3695346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24</a:t>
            </a:fld>
            <a:endParaRPr lang="en-US"/>
          </a:p>
        </p:txBody>
      </p:sp>
    </p:spTree>
    <p:extLst>
      <p:ext uri="{BB962C8B-B14F-4D97-AF65-F5344CB8AC3E}">
        <p14:creationId xmlns:p14="http://schemas.microsoft.com/office/powerpoint/2010/main" val="1639208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25</a:t>
            </a:fld>
            <a:endParaRPr lang="en-US"/>
          </a:p>
        </p:txBody>
      </p:sp>
    </p:spTree>
    <p:extLst>
      <p:ext uri="{BB962C8B-B14F-4D97-AF65-F5344CB8AC3E}">
        <p14:creationId xmlns:p14="http://schemas.microsoft.com/office/powerpoint/2010/main" val="2656845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27</a:t>
            </a:fld>
            <a:endParaRPr lang="en-US"/>
          </a:p>
        </p:txBody>
      </p:sp>
    </p:spTree>
    <p:extLst>
      <p:ext uri="{BB962C8B-B14F-4D97-AF65-F5344CB8AC3E}">
        <p14:creationId xmlns:p14="http://schemas.microsoft.com/office/powerpoint/2010/main" val="2772467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28</a:t>
            </a:fld>
            <a:endParaRPr lang="en-US"/>
          </a:p>
        </p:txBody>
      </p:sp>
    </p:spTree>
    <p:extLst>
      <p:ext uri="{BB962C8B-B14F-4D97-AF65-F5344CB8AC3E}">
        <p14:creationId xmlns:p14="http://schemas.microsoft.com/office/powerpoint/2010/main" val="2712300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29</a:t>
            </a:fld>
            <a:endParaRPr lang="en-US"/>
          </a:p>
        </p:txBody>
      </p:sp>
    </p:spTree>
    <p:extLst>
      <p:ext uri="{BB962C8B-B14F-4D97-AF65-F5344CB8AC3E}">
        <p14:creationId xmlns:p14="http://schemas.microsoft.com/office/powerpoint/2010/main" val="3084414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30</a:t>
            </a:fld>
            <a:endParaRPr lang="en-US"/>
          </a:p>
        </p:txBody>
      </p:sp>
    </p:spTree>
    <p:extLst>
      <p:ext uri="{BB962C8B-B14F-4D97-AF65-F5344CB8AC3E}">
        <p14:creationId xmlns:p14="http://schemas.microsoft.com/office/powerpoint/2010/main" val="3072601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31</a:t>
            </a:fld>
            <a:endParaRPr lang="en-US"/>
          </a:p>
        </p:txBody>
      </p:sp>
    </p:spTree>
    <p:extLst>
      <p:ext uri="{BB962C8B-B14F-4D97-AF65-F5344CB8AC3E}">
        <p14:creationId xmlns:p14="http://schemas.microsoft.com/office/powerpoint/2010/main" val="101076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32</a:t>
            </a:fld>
            <a:endParaRPr lang="en-US"/>
          </a:p>
        </p:txBody>
      </p:sp>
    </p:spTree>
    <p:extLst>
      <p:ext uri="{BB962C8B-B14F-4D97-AF65-F5344CB8AC3E}">
        <p14:creationId xmlns:p14="http://schemas.microsoft.com/office/powerpoint/2010/main" val="1670224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33</a:t>
            </a:fld>
            <a:endParaRPr lang="en-US"/>
          </a:p>
        </p:txBody>
      </p:sp>
    </p:spTree>
    <p:extLst>
      <p:ext uri="{BB962C8B-B14F-4D97-AF65-F5344CB8AC3E}">
        <p14:creationId xmlns:p14="http://schemas.microsoft.com/office/powerpoint/2010/main" val="3433969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4</a:t>
            </a:fld>
            <a:endParaRPr lang="en-US"/>
          </a:p>
        </p:txBody>
      </p:sp>
    </p:spTree>
    <p:extLst>
      <p:ext uri="{BB962C8B-B14F-4D97-AF65-F5344CB8AC3E}">
        <p14:creationId xmlns:p14="http://schemas.microsoft.com/office/powerpoint/2010/main" val="4224768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34</a:t>
            </a:fld>
            <a:endParaRPr lang="en-US"/>
          </a:p>
        </p:txBody>
      </p:sp>
    </p:spTree>
    <p:extLst>
      <p:ext uri="{BB962C8B-B14F-4D97-AF65-F5344CB8AC3E}">
        <p14:creationId xmlns:p14="http://schemas.microsoft.com/office/powerpoint/2010/main" val="2337753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35</a:t>
            </a:fld>
            <a:endParaRPr lang="en-US"/>
          </a:p>
        </p:txBody>
      </p:sp>
    </p:spTree>
    <p:extLst>
      <p:ext uri="{BB962C8B-B14F-4D97-AF65-F5344CB8AC3E}">
        <p14:creationId xmlns:p14="http://schemas.microsoft.com/office/powerpoint/2010/main" val="4010275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36</a:t>
            </a:fld>
            <a:endParaRPr lang="en-US"/>
          </a:p>
        </p:txBody>
      </p:sp>
    </p:spTree>
    <p:extLst>
      <p:ext uri="{BB962C8B-B14F-4D97-AF65-F5344CB8AC3E}">
        <p14:creationId xmlns:p14="http://schemas.microsoft.com/office/powerpoint/2010/main" val="2569633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37</a:t>
            </a:fld>
            <a:endParaRPr lang="en-US"/>
          </a:p>
        </p:txBody>
      </p:sp>
    </p:spTree>
    <p:extLst>
      <p:ext uri="{BB962C8B-B14F-4D97-AF65-F5344CB8AC3E}">
        <p14:creationId xmlns:p14="http://schemas.microsoft.com/office/powerpoint/2010/main" val="1526837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38</a:t>
            </a:fld>
            <a:endParaRPr lang="en-US"/>
          </a:p>
        </p:txBody>
      </p:sp>
    </p:spTree>
    <p:extLst>
      <p:ext uri="{BB962C8B-B14F-4D97-AF65-F5344CB8AC3E}">
        <p14:creationId xmlns:p14="http://schemas.microsoft.com/office/powerpoint/2010/main" val="1342407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39</a:t>
            </a:fld>
            <a:endParaRPr lang="en-US"/>
          </a:p>
        </p:txBody>
      </p:sp>
    </p:spTree>
    <p:extLst>
      <p:ext uri="{BB962C8B-B14F-4D97-AF65-F5344CB8AC3E}">
        <p14:creationId xmlns:p14="http://schemas.microsoft.com/office/powerpoint/2010/main" val="1777976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40</a:t>
            </a:fld>
            <a:endParaRPr lang="en-US"/>
          </a:p>
        </p:txBody>
      </p:sp>
    </p:spTree>
    <p:extLst>
      <p:ext uri="{BB962C8B-B14F-4D97-AF65-F5344CB8AC3E}">
        <p14:creationId xmlns:p14="http://schemas.microsoft.com/office/powerpoint/2010/main" val="1077458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41</a:t>
            </a:fld>
            <a:endParaRPr lang="en-US"/>
          </a:p>
        </p:txBody>
      </p:sp>
    </p:spTree>
    <p:extLst>
      <p:ext uri="{BB962C8B-B14F-4D97-AF65-F5344CB8AC3E}">
        <p14:creationId xmlns:p14="http://schemas.microsoft.com/office/powerpoint/2010/main" val="396035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5</a:t>
            </a:fld>
            <a:endParaRPr lang="en-US"/>
          </a:p>
        </p:txBody>
      </p:sp>
    </p:spTree>
    <p:extLst>
      <p:ext uri="{BB962C8B-B14F-4D97-AF65-F5344CB8AC3E}">
        <p14:creationId xmlns:p14="http://schemas.microsoft.com/office/powerpoint/2010/main" val="3993204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6</a:t>
            </a:fld>
            <a:endParaRPr lang="en-US"/>
          </a:p>
        </p:txBody>
      </p:sp>
    </p:spTree>
    <p:extLst>
      <p:ext uri="{BB962C8B-B14F-4D97-AF65-F5344CB8AC3E}">
        <p14:creationId xmlns:p14="http://schemas.microsoft.com/office/powerpoint/2010/main" val="2608305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7</a:t>
            </a:fld>
            <a:endParaRPr lang="en-US"/>
          </a:p>
        </p:txBody>
      </p:sp>
    </p:spTree>
    <p:extLst>
      <p:ext uri="{BB962C8B-B14F-4D97-AF65-F5344CB8AC3E}">
        <p14:creationId xmlns:p14="http://schemas.microsoft.com/office/powerpoint/2010/main" val="388733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8</a:t>
            </a:fld>
            <a:endParaRPr lang="en-US"/>
          </a:p>
        </p:txBody>
      </p:sp>
    </p:spTree>
    <p:extLst>
      <p:ext uri="{BB962C8B-B14F-4D97-AF65-F5344CB8AC3E}">
        <p14:creationId xmlns:p14="http://schemas.microsoft.com/office/powerpoint/2010/main" val="1947681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10</a:t>
            </a:fld>
            <a:endParaRPr lang="en-US"/>
          </a:p>
        </p:txBody>
      </p:sp>
    </p:spTree>
    <p:extLst>
      <p:ext uri="{BB962C8B-B14F-4D97-AF65-F5344CB8AC3E}">
        <p14:creationId xmlns:p14="http://schemas.microsoft.com/office/powerpoint/2010/main" val="61630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F3508-59F0-7748-874C-A424B4C1521C}" type="slidenum">
              <a:rPr lang="en-US" smtClean="0"/>
              <a:t>11</a:t>
            </a:fld>
            <a:endParaRPr lang="en-US"/>
          </a:p>
        </p:txBody>
      </p:sp>
    </p:spTree>
    <p:extLst>
      <p:ext uri="{BB962C8B-B14F-4D97-AF65-F5344CB8AC3E}">
        <p14:creationId xmlns:p14="http://schemas.microsoft.com/office/powerpoint/2010/main" val="140231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74F7C-8FC7-B949-8BB5-F3EC121358BE}"/>
              </a:ext>
            </a:extLst>
          </p:cNvPr>
          <p:cNvSpPr>
            <a:spLocks noGrp="1"/>
          </p:cNvSpPr>
          <p:nvPr>
            <p:ph type="ctrTitle"/>
          </p:nvPr>
        </p:nvSpPr>
        <p:spPr>
          <a:xfrm>
            <a:off x="1524000" y="1122363"/>
            <a:ext cx="9144000" cy="2387600"/>
          </a:xfrm>
        </p:spPr>
        <p:txBody>
          <a:bodyPr anchor="b"/>
          <a:lstStyle>
            <a:lvl1pPr algn="ctr">
              <a:defRPr sz="6000">
                <a:solidFill>
                  <a:srgbClr val="7030A0"/>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C7CA965E-4B23-6E4A-9396-473AA2105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D89A562-A1CF-D741-8262-F6E6A11D6E7A}"/>
              </a:ext>
            </a:extLst>
          </p:cNvPr>
          <p:cNvSpPr>
            <a:spLocks noGrp="1"/>
          </p:cNvSpPr>
          <p:nvPr>
            <p:ph type="dt" sz="half" idx="10"/>
          </p:nvPr>
        </p:nvSpPr>
        <p:spPr/>
        <p:txBody>
          <a:bodyPr/>
          <a:lstStyle/>
          <a:p>
            <a:fld id="{80B7369B-24E0-9F49-81CD-E51CA4A0737D}" type="datetimeFigureOut">
              <a:rPr lang="en-US" smtClean="0"/>
              <a:t>2/4/21</a:t>
            </a:fld>
            <a:endParaRPr lang="en-US"/>
          </a:p>
        </p:txBody>
      </p:sp>
      <p:sp>
        <p:nvSpPr>
          <p:cNvPr id="5" name="Footer Placeholder 4">
            <a:extLst>
              <a:ext uri="{FF2B5EF4-FFF2-40B4-BE49-F238E27FC236}">
                <a16:creationId xmlns:a16="http://schemas.microsoft.com/office/drawing/2014/main" id="{43A9405B-B9E2-0240-9F21-7EDB0F9BF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DB406-4EA2-714A-B1E3-3CC952B81BE0}"/>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125300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4AE32-7986-FA48-8EEA-87A6AAE251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4088CC5-9379-E740-A46A-64A1FF692D0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622911-CA65-C247-95CB-819623A904EA}"/>
              </a:ext>
            </a:extLst>
          </p:cNvPr>
          <p:cNvSpPr>
            <a:spLocks noGrp="1"/>
          </p:cNvSpPr>
          <p:nvPr>
            <p:ph type="dt" sz="half" idx="10"/>
          </p:nvPr>
        </p:nvSpPr>
        <p:spPr/>
        <p:txBody>
          <a:bodyPr/>
          <a:lstStyle/>
          <a:p>
            <a:fld id="{80B7369B-24E0-9F49-81CD-E51CA4A0737D}" type="datetimeFigureOut">
              <a:rPr lang="en-US" smtClean="0"/>
              <a:t>2/4/21</a:t>
            </a:fld>
            <a:endParaRPr lang="en-US"/>
          </a:p>
        </p:txBody>
      </p:sp>
      <p:sp>
        <p:nvSpPr>
          <p:cNvPr id="5" name="Footer Placeholder 4">
            <a:extLst>
              <a:ext uri="{FF2B5EF4-FFF2-40B4-BE49-F238E27FC236}">
                <a16:creationId xmlns:a16="http://schemas.microsoft.com/office/drawing/2014/main" id="{3467BD8D-2951-F74A-B48D-02D996FE3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1A0F7A-0AD7-B647-A152-38840AE738CF}"/>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309839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65D03-6CBD-9E40-AB29-8667A0141A9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7C473B-B1EC-6F41-B861-A762CB6541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7CCF81-2A79-6B4B-9B4C-E9FD88C1E11F}"/>
              </a:ext>
            </a:extLst>
          </p:cNvPr>
          <p:cNvSpPr>
            <a:spLocks noGrp="1"/>
          </p:cNvSpPr>
          <p:nvPr>
            <p:ph type="dt" sz="half" idx="10"/>
          </p:nvPr>
        </p:nvSpPr>
        <p:spPr/>
        <p:txBody>
          <a:bodyPr/>
          <a:lstStyle/>
          <a:p>
            <a:fld id="{80B7369B-24E0-9F49-81CD-E51CA4A0737D}" type="datetimeFigureOut">
              <a:rPr lang="en-US" smtClean="0"/>
              <a:t>2/4/21</a:t>
            </a:fld>
            <a:endParaRPr lang="en-US"/>
          </a:p>
        </p:txBody>
      </p:sp>
      <p:sp>
        <p:nvSpPr>
          <p:cNvPr id="5" name="Footer Placeholder 4">
            <a:extLst>
              <a:ext uri="{FF2B5EF4-FFF2-40B4-BE49-F238E27FC236}">
                <a16:creationId xmlns:a16="http://schemas.microsoft.com/office/drawing/2014/main" id="{7344A891-60E1-BC4E-82A5-5650EF078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794D1-3EBB-2E43-B0C9-79CE70E8FBFF}"/>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225005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C700-8CBA-1644-B6B1-D44F34FCABB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43CAC1C-ADB6-8E48-B4A1-19213A3B84F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FE372C-8936-3C45-8377-566F975CD5E2}"/>
              </a:ext>
            </a:extLst>
          </p:cNvPr>
          <p:cNvSpPr>
            <a:spLocks noGrp="1"/>
          </p:cNvSpPr>
          <p:nvPr>
            <p:ph type="dt" sz="half" idx="10"/>
          </p:nvPr>
        </p:nvSpPr>
        <p:spPr/>
        <p:txBody>
          <a:bodyPr/>
          <a:lstStyle/>
          <a:p>
            <a:fld id="{80B7369B-24E0-9F49-81CD-E51CA4A0737D}" type="datetimeFigureOut">
              <a:rPr lang="en-US" smtClean="0"/>
              <a:t>2/4/21</a:t>
            </a:fld>
            <a:endParaRPr lang="en-US"/>
          </a:p>
        </p:txBody>
      </p:sp>
      <p:sp>
        <p:nvSpPr>
          <p:cNvPr id="5" name="Footer Placeholder 4">
            <a:extLst>
              <a:ext uri="{FF2B5EF4-FFF2-40B4-BE49-F238E27FC236}">
                <a16:creationId xmlns:a16="http://schemas.microsoft.com/office/drawing/2014/main" id="{504054E3-AF49-1146-A857-F88270FB0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DC92B-DC8A-424E-9917-7F14F291EC71}"/>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1265150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7D9D2-76FD-7642-AD43-F8ADF023117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40D3A5A-BA28-0040-9C0B-0D91428DC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6DD48F-0F72-D743-A422-D6A946ACBADE}"/>
              </a:ext>
            </a:extLst>
          </p:cNvPr>
          <p:cNvSpPr>
            <a:spLocks noGrp="1"/>
          </p:cNvSpPr>
          <p:nvPr>
            <p:ph type="dt" sz="half" idx="10"/>
          </p:nvPr>
        </p:nvSpPr>
        <p:spPr/>
        <p:txBody>
          <a:bodyPr/>
          <a:lstStyle/>
          <a:p>
            <a:fld id="{80B7369B-24E0-9F49-81CD-E51CA4A0737D}" type="datetimeFigureOut">
              <a:rPr lang="en-US" smtClean="0"/>
              <a:t>2/4/21</a:t>
            </a:fld>
            <a:endParaRPr lang="en-US"/>
          </a:p>
        </p:txBody>
      </p:sp>
      <p:sp>
        <p:nvSpPr>
          <p:cNvPr id="5" name="Footer Placeholder 4">
            <a:extLst>
              <a:ext uri="{FF2B5EF4-FFF2-40B4-BE49-F238E27FC236}">
                <a16:creationId xmlns:a16="http://schemas.microsoft.com/office/drawing/2014/main" id="{257B6D8E-B0CC-094A-BC0B-C0E690A7D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3959F-BC04-5A40-B0F1-D5C1109C386D}"/>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3954804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1F8E-CE6F-3B40-9A14-0FB4C9BFE7C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55A852B-0547-4B40-A862-24CD1B26CE9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690BD7D-14AA-5842-B04A-9E7819E8253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53520BB-A207-B841-97FF-7F86D6C2C02F}"/>
              </a:ext>
            </a:extLst>
          </p:cNvPr>
          <p:cNvSpPr>
            <a:spLocks noGrp="1"/>
          </p:cNvSpPr>
          <p:nvPr>
            <p:ph type="dt" sz="half" idx="10"/>
          </p:nvPr>
        </p:nvSpPr>
        <p:spPr/>
        <p:txBody>
          <a:bodyPr/>
          <a:lstStyle/>
          <a:p>
            <a:fld id="{80B7369B-24E0-9F49-81CD-E51CA4A0737D}" type="datetimeFigureOut">
              <a:rPr lang="en-US" smtClean="0"/>
              <a:t>2/4/21</a:t>
            </a:fld>
            <a:endParaRPr lang="en-US"/>
          </a:p>
        </p:txBody>
      </p:sp>
      <p:sp>
        <p:nvSpPr>
          <p:cNvPr id="6" name="Footer Placeholder 5">
            <a:extLst>
              <a:ext uri="{FF2B5EF4-FFF2-40B4-BE49-F238E27FC236}">
                <a16:creationId xmlns:a16="http://schemas.microsoft.com/office/drawing/2014/main" id="{C5A6229D-67DE-C346-A8FC-48823B90C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0F92B-6030-4041-B079-5FA2A85ABCF7}"/>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331467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23CF2-BAA1-274C-A17D-499495A6321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78621E6-A381-E04E-912E-32B394E19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E9799D6-BBF6-BE4C-8021-59437CF4D8E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EB49A5B-53C2-B74C-8479-86807ECA3D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FC087B2-CCC6-1A41-9364-9BDBE3DB67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2EE5EE0-9844-1144-AFCB-914CE802CD6E}"/>
              </a:ext>
            </a:extLst>
          </p:cNvPr>
          <p:cNvSpPr>
            <a:spLocks noGrp="1"/>
          </p:cNvSpPr>
          <p:nvPr>
            <p:ph type="dt" sz="half" idx="10"/>
          </p:nvPr>
        </p:nvSpPr>
        <p:spPr/>
        <p:txBody>
          <a:bodyPr/>
          <a:lstStyle/>
          <a:p>
            <a:fld id="{80B7369B-24E0-9F49-81CD-E51CA4A0737D}" type="datetimeFigureOut">
              <a:rPr lang="en-US" smtClean="0"/>
              <a:t>2/4/21</a:t>
            </a:fld>
            <a:endParaRPr lang="en-US"/>
          </a:p>
        </p:txBody>
      </p:sp>
      <p:sp>
        <p:nvSpPr>
          <p:cNvPr id="8" name="Footer Placeholder 7">
            <a:extLst>
              <a:ext uri="{FF2B5EF4-FFF2-40B4-BE49-F238E27FC236}">
                <a16:creationId xmlns:a16="http://schemas.microsoft.com/office/drawing/2014/main" id="{0817C6F1-C029-BC41-BACA-AFCAFC27B3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5AFDE1-8027-474B-BC52-87646DB2685A}"/>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843681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984E-30C0-9A45-8C74-4DBE006CEE7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4295804-1CAA-2945-8CB1-88462AFDF7D2}"/>
              </a:ext>
            </a:extLst>
          </p:cNvPr>
          <p:cNvSpPr>
            <a:spLocks noGrp="1"/>
          </p:cNvSpPr>
          <p:nvPr>
            <p:ph type="dt" sz="half" idx="10"/>
          </p:nvPr>
        </p:nvSpPr>
        <p:spPr/>
        <p:txBody>
          <a:bodyPr/>
          <a:lstStyle/>
          <a:p>
            <a:fld id="{80B7369B-24E0-9F49-81CD-E51CA4A0737D}" type="datetimeFigureOut">
              <a:rPr lang="en-US" smtClean="0"/>
              <a:t>2/4/21</a:t>
            </a:fld>
            <a:endParaRPr lang="en-US"/>
          </a:p>
        </p:txBody>
      </p:sp>
      <p:sp>
        <p:nvSpPr>
          <p:cNvPr id="4" name="Footer Placeholder 3">
            <a:extLst>
              <a:ext uri="{FF2B5EF4-FFF2-40B4-BE49-F238E27FC236}">
                <a16:creationId xmlns:a16="http://schemas.microsoft.com/office/drawing/2014/main" id="{BF8EC457-12BD-A348-8143-DD5B3A5291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6DB4A0-D884-0948-A60E-88EA2A63B823}"/>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193665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BC9404-13A7-1E49-B71C-8F07F8D3F232}"/>
              </a:ext>
            </a:extLst>
          </p:cNvPr>
          <p:cNvSpPr>
            <a:spLocks noGrp="1"/>
          </p:cNvSpPr>
          <p:nvPr>
            <p:ph type="dt" sz="half" idx="10"/>
          </p:nvPr>
        </p:nvSpPr>
        <p:spPr/>
        <p:txBody>
          <a:bodyPr/>
          <a:lstStyle/>
          <a:p>
            <a:fld id="{80B7369B-24E0-9F49-81CD-E51CA4A0737D}" type="datetimeFigureOut">
              <a:rPr lang="en-US" smtClean="0"/>
              <a:t>2/4/21</a:t>
            </a:fld>
            <a:endParaRPr lang="en-US"/>
          </a:p>
        </p:txBody>
      </p:sp>
      <p:sp>
        <p:nvSpPr>
          <p:cNvPr id="3" name="Footer Placeholder 2">
            <a:extLst>
              <a:ext uri="{FF2B5EF4-FFF2-40B4-BE49-F238E27FC236}">
                <a16:creationId xmlns:a16="http://schemas.microsoft.com/office/drawing/2014/main" id="{1FE8BA55-382C-3740-BA92-9BF6FE4A4F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D68CC4-2735-494F-AA33-FBC027AD4FE4}"/>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63864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A8EB4-ECBC-6C43-B307-8DC5DCD835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8F5C9CE-AFF7-8D43-B7D2-B4DD6110B3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3090FFE-292D-8C47-A56B-A75E2CF89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CC02E9-E84A-7B49-90A9-E9990240C83F}"/>
              </a:ext>
            </a:extLst>
          </p:cNvPr>
          <p:cNvSpPr>
            <a:spLocks noGrp="1"/>
          </p:cNvSpPr>
          <p:nvPr>
            <p:ph type="dt" sz="half" idx="10"/>
          </p:nvPr>
        </p:nvSpPr>
        <p:spPr/>
        <p:txBody>
          <a:bodyPr/>
          <a:lstStyle/>
          <a:p>
            <a:fld id="{80B7369B-24E0-9F49-81CD-E51CA4A0737D}" type="datetimeFigureOut">
              <a:rPr lang="en-US" smtClean="0"/>
              <a:t>2/4/21</a:t>
            </a:fld>
            <a:endParaRPr lang="en-US"/>
          </a:p>
        </p:txBody>
      </p:sp>
      <p:sp>
        <p:nvSpPr>
          <p:cNvPr id="6" name="Footer Placeholder 5">
            <a:extLst>
              <a:ext uri="{FF2B5EF4-FFF2-40B4-BE49-F238E27FC236}">
                <a16:creationId xmlns:a16="http://schemas.microsoft.com/office/drawing/2014/main" id="{F36568D7-35FE-E844-9FAF-EBE445CE73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9B7567-6E5C-D940-9ACF-163884B2E4BF}"/>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1924077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1C41-9941-984D-BAD1-DBC51257CC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9C02462-4D0C-CE4A-884D-C1715A2811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5C462A-B495-464E-BA3C-D24C86AC78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97D224-AC70-414F-89DF-C79249C78686}"/>
              </a:ext>
            </a:extLst>
          </p:cNvPr>
          <p:cNvSpPr>
            <a:spLocks noGrp="1"/>
          </p:cNvSpPr>
          <p:nvPr>
            <p:ph type="dt" sz="half" idx="10"/>
          </p:nvPr>
        </p:nvSpPr>
        <p:spPr/>
        <p:txBody>
          <a:bodyPr/>
          <a:lstStyle/>
          <a:p>
            <a:fld id="{80B7369B-24E0-9F49-81CD-E51CA4A0737D}" type="datetimeFigureOut">
              <a:rPr lang="en-US" smtClean="0"/>
              <a:t>2/4/21</a:t>
            </a:fld>
            <a:endParaRPr lang="en-US"/>
          </a:p>
        </p:txBody>
      </p:sp>
      <p:sp>
        <p:nvSpPr>
          <p:cNvPr id="6" name="Footer Placeholder 5">
            <a:extLst>
              <a:ext uri="{FF2B5EF4-FFF2-40B4-BE49-F238E27FC236}">
                <a16:creationId xmlns:a16="http://schemas.microsoft.com/office/drawing/2014/main" id="{AC438035-A79B-AB46-BCFA-7EC1D6383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FD7E-4F72-2340-80B5-DDCF5BE3979E}"/>
              </a:ext>
            </a:extLst>
          </p:cNvPr>
          <p:cNvSpPr>
            <a:spLocks noGrp="1"/>
          </p:cNvSpPr>
          <p:nvPr>
            <p:ph type="sldNum" sz="quarter" idx="12"/>
          </p:nvPr>
        </p:nvSpPr>
        <p:spPr/>
        <p:txBody>
          <a:bodyPr/>
          <a:lstStyle/>
          <a:p>
            <a:fld id="{992785D7-0F45-2D4B-B660-1BCCDFEBC721}" type="slidenum">
              <a:rPr lang="en-US" smtClean="0"/>
              <a:t>‹#›</a:t>
            </a:fld>
            <a:endParaRPr lang="en-US"/>
          </a:p>
        </p:txBody>
      </p:sp>
    </p:spTree>
    <p:extLst>
      <p:ext uri="{BB962C8B-B14F-4D97-AF65-F5344CB8AC3E}">
        <p14:creationId xmlns:p14="http://schemas.microsoft.com/office/powerpoint/2010/main" val="1008212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F911E4-23E4-B149-B14D-FB39858CA7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1C93BD1F-384E-5842-8548-9C8A53535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620C68F2-F8FC-9D4F-9D2A-9CBA698F7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7369B-24E0-9F49-81CD-E51CA4A0737D}" type="datetimeFigureOut">
              <a:rPr lang="en-US" smtClean="0"/>
              <a:t>2/4/21</a:t>
            </a:fld>
            <a:endParaRPr lang="en-US"/>
          </a:p>
        </p:txBody>
      </p:sp>
      <p:sp>
        <p:nvSpPr>
          <p:cNvPr id="5" name="Footer Placeholder 4">
            <a:extLst>
              <a:ext uri="{FF2B5EF4-FFF2-40B4-BE49-F238E27FC236}">
                <a16:creationId xmlns:a16="http://schemas.microsoft.com/office/drawing/2014/main" id="{EAC99928-53C1-6B45-B907-002DA666CD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3DB11C-8E52-E148-B39D-704C62C27E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785D7-0F45-2D4B-B660-1BCCDFEBC721}" type="slidenum">
              <a:rPr lang="en-US" smtClean="0"/>
              <a:t>‹#›</a:t>
            </a:fld>
            <a:endParaRPr lang="en-US"/>
          </a:p>
        </p:txBody>
      </p:sp>
    </p:spTree>
    <p:extLst>
      <p:ext uri="{BB962C8B-B14F-4D97-AF65-F5344CB8AC3E}">
        <p14:creationId xmlns:p14="http://schemas.microsoft.com/office/powerpoint/2010/main" val="3647739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20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030A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geron/handson-ml2/blob/master/04_training_linear_models.ipyn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homl.info/xentropy"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51000">
              <a:srgbClr val="7030A0"/>
            </a:gs>
            <a:gs pos="83000">
              <a:srgbClr val="7030A0">
                <a:lumMod val="70000"/>
              </a:srgbClr>
            </a:gs>
            <a:gs pos="100000">
              <a:srgbClr val="7030A0">
                <a:lumMod val="91000"/>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84D8-9BDF-8145-803C-14EE94B7D313}"/>
              </a:ext>
            </a:extLst>
          </p:cNvPr>
          <p:cNvSpPr>
            <a:spLocks noGrp="1"/>
          </p:cNvSpPr>
          <p:nvPr>
            <p:ph type="ctrTitle"/>
          </p:nvPr>
        </p:nvSpPr>
        <p:spPr>
          <a:xfrm>
            <a:off x="1524000" y="1339339"/>
            <a:ext cx="9144000" cy="1000905"/>
          </a:xfrm>
          <a:noFill/>
        </p:spPr>
        <p:txBody>
          <a:bodyPr>
            <a:normAutofit/>
          </a:bodyPr>
          <a:lstStyle/>
          <a:p>
            <a:r>
              <a:rPr lang="en-US" sz="3600" b="1" dirty="0">
                <a:solidFill>
                  <a:schemeClr val="bg1"/>
                </a:solidFill>
              </a:rPr>
              <a:t>CSY3025 Artificial Intelligence Techniques</a:t>
            </a:r>
          </a:p>
        </p:txBody>
      </p:sp>
      <p:sp>
        <p:nvSpPr>
          <p:cNvPr id="3" name="Subtitle 2">
            <a:extLst>
              <a:ext uri="{FF2B5EF4-FFF2-40B4-BE49-F238E27FC236}">
                <a16:creationId xmlns:a16="http://schemas.microsoft.com/office/drawing/2014/main" id="{A8289D34-849A-5B48-8316-6B511D1FE16C}"/>
              </a:ext>
            </a:extLst>
          </p:cNvPr>
          <p:cNvSpPr>
            <a:spLocks noGrp="1"/>
          </p:cNvSpPr>
          <p:nvPr>
            <p:ph type="subTitle" idx="1"/>
          </p:nvPr>
        </p:nvSpPr>
        <p:spPr/>
        <p:txBody>
          <a:bodyPr>
            <a:normAutofit/>
          </a:bodyPr>
          <a:lstStyle/>
          <a:p>
            <a:r>
              <a:rPr lang="en-US" sz="5400" dirty="0">
                <a:solidFill>
                  <a:schemeClr val="bg1"/>
                </a:solidFill>
              </a:rPr>
              <a:t>Regression</a:t>
            </a:r>
          </a:p>
        </p:txBody>
      </p:sp>
    </p:spTree>
    <p:extLst>
      <p:ext uri="{BB962C8B-B14F-4D97-AF65-F5344CB8AC3E}">
        <p14:creationId xmlns:p14="http://schemas.microsoft.com/office/powerpoint/2010/main" val="2732150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p:txBody>
          <a:bodyPr>
            <a:normAutofit/>
          </a:bodyPr>
          <a:lstStyle/>
          <a:p>
            <a:r>
              <a:rPr lang="en-GB" b="1" dirty="0"/>
              <a:t>Linear 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983195" y="1775132"/>
            <a:ext cx="10515599" cy="646332"/>
          </a:xfrm>
        </p:spPr>
        <p:txBody>
          <a:bodyPr>
            <a:normAutofit/>
          </a:bodyPr>
          <a:lstStyle/>
          <a:p>
            <a:r>
              <a:rPr lang="en-GB" dirty="0"/>
              <a:t>Performing linear regression using Scikit-Learn is quite simple:</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sp>
        <p:nvSpPr>
          <p:cNvPr id="8" name="Rectangle 7">
            <a:extLst>
              <a:ext uri="{FF2B5EF4-FFF2-40B4-BE49-F238E27FC236}">
                <a16:creationId xmlns:a16="http://schemas.microsoft.com/office/drawing/2014/main" id="{E7EC1D1B-AC7E-F943-934F-668E5A96FC74}"/>
              </a:ext>
            </a:extLst>
          </p:cNvPr>
          <p:cNvSpPr/>
          <p:nvPr/>
        </p:nvSpPr>
        <p:spPr>
          <a:xfrm>
            <a:off x="1138517" y="2505908"/>
            <a:ext cx="8193742" cy="2952347"/>
          </a:xfrm>
          <a:prstGeom prst="rect">
            <a:avLst/>
          </a:prstGeom>
        </p:spPr>
        <p:txBody>
          <a:bodyPr wrap="square">
            <a:spAutoFit/>
          </a:bodyPr>
          <a:lstStyle/>
          <a:p>
            <a:pPr>
              <a:lnSpc>
                <a:spcPct val="150000"/>
              </a:lnSpc>
            </a:pPr>
            <a:r>
              <a:rPr lang="en-GB" dirty="0">
                <a:solidFill>
                  <a:srgbClr val="000087"/>
                </a:solidFill>
                <a:latin typeface="Monaco" pitchFamily="2" charset="77"/>
              </a:rPr>
              <a:t>&gt;&gt;&gt; </a:t>
            </a:r>
            <a:r>
              <a:rPr lang="en-GB" dirty="0">
                <a:solidFill>
                  <a:srgbClr val="0A5287"/>
                </a:solidFill>
                <a:latin typeface="Monaco" pitchFamily="2" charset="77"/>
              </a:rPr>
              <a:t>from </a:t>
            </a:r>
            <a:r>
              <a:rPr lang="en-GB" dirty="0" err="1">
                <a:solidFill>
                  <a:srgbClr val="18C0FF"/>
                </a:solidFill>
                <a:latin typeface="Monaco" pitchFamily="2" charset="77"/>
              </a:rPr>
              <a:t>sklearn.linear_model</a:t>
            </a:r>
            <a:r>
              <a:rPr lang="en-GB" dirty="0">
                <a:solidFill>
                  <a:srgbClr val="18C0FF"/>
                </a:solidFill>
                <a:latin typeface="Monaco" pitchFamily="2" charset="77"/>
              </a:rPr>
              <a:t> </a:t>
            </a:r>
            <a:r>
              <a:rPr lang="en-GB" dirty="0">
                <a:solidFill>
                  <a:srgbClr val="0A5287"/>
                </a:solidFill>
                <a:latin typeface="Monaco" pitchFamily="2" charset="77"/>
              </a:rPr>
              <a:t>import </a:t>
            </a:r>
            <a:r>
              <a:rPr lang="en-GB" dirty="0" err="1">
                <a:solidFill>
                  <a:srgbClr val="000075"/>
                </a:solidFill>
                <a:latin typeface="Monaco" pitchFamily="2" charset="77"/>
              </a:rPr>
              <a:t>LinearRegression</a:t>
            </a:r>
            <a:r>
              <a:rPr lang="en-GB" dirty="0">
                <a:solidFill>
                  <a:srgbClr val="000075"/>
                </a:solidFill>
                <a:latin typeface="Monaco" pitchFamily="2" charset="77"/>
              </a:rPr>
              <a:t> </a:t>
            </a:r>
          </a:p>
          <a:p>
            <a:pPr>
              <a:lnSpc>
                <a:spcPct val="150000"/>
              </a:lnSpc>
            </a:pPr>
            <a:r>
              <a:rPr lang="en-GB" dirty="0">
                <a:solidFill>
                  <a:srgbClr val="000087"/>
                </a:solidFill>
                <a:latin typeface="Monaco" pitchFamily="2" charset="77"/>
              </a:rPr>
              <a:t>&gt;&gt;&gt; </a:t>
            </a:r>
            <a:r>
              <a:rPr lang="en-GB" dirty="0" err="1">
                <a:solidFill>
                  <a:srgbClr val="000075"/>
                </a:solidFill>
                <a:latin typeface="Monaco" pitchFamily="2" charset="77"/>
              </a:rPr>
              <a:t>lin_reg</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LinearRegression</a:t>
            </a:r>
            <a:r>
              <a:rPr lang="en-GB" dirty="0">
                <a:solidFill>
                  <a:srgbClr val="000000"/>
                </a:solidFill>
                <a:latin typeface="Monaco" pitchFamily="2" charset="77"/>
              </a:rPr>
              <a:t>()</a:t>
            </a:r>
            <a:endParaRPr lang="en-GB" dirty="0">
              <a:solidFill>
                <a:srgbClr val="000075"/>
              </a:solidFill>
              <a:latin typeface="Monaco" pitchFamily="2" charset="77"/>
            </a:endParaRPr>
          </a:p>
          <a:p>
            <a:pPr>
              <a:lnSpc>
                <a:spcPct val="150000"/>
              </a:lnSpc>
            </a:pPr>
            <a:r>
              <a:rPr lang="en-GB" dirty="0">
                <a:solidFill>
                  <a:srgbClr val="000087"/>
                </a:solidFill>
                <a:latin typeface="Monaco" pitchFamily="2" charset="77"/>
              </a:rPr>
              <a:t>&gt;&gt;&gt; </a:t>
            </a:r>
            <a:r>
              <a:rPr lang="en-GB" dirty="0" err="1">
                <a:solidFill>
                  <a:srgbClr val="000075"/>
                </a:solidFill>
                <a:latin typeface="Monaco" pitchFamily="2" charset="77"/>
              </a:rPr>
              <a:t>lin_reg</a:t>
            </a:r>
            <a:r>
              <a:rPr lang="en-GB" dirty="0" err="1">
                <a:solidFill>
                  <a:srgbClr val="434343"/>
                </a:solidFill>
                <a:latin typeface="Monaco" pitchFamily="2" charset="77"/>
              </a:rPr>
              <a:t>.</a:t>
            </a:r>
            <a:r>
              <a:rPr lang="en-GB" dirty="0" err="1">
                <a:solidFill>
                  <a:srgbClr val="000075"/>
                </a:solidFill>
                <a:latin typeface="Monaco" pitchFamily="2" charset="77"/>
              </a:rPr>
              <a:t>fit</a:t>
            </a:r>
            <a:r>
              <a:rPr lang="en-GB" dirty="0">
                <a:solidFill>
                  <a:srgbClr val="000000"/>
                </a:solidFill>
                <a:latin typeface="Monaco" pitchFamily="2" charset="77"/>
              </a:rPr>
              <a:t>(</a:t>
            </a:r>
            <a:r>
              <a:rPr lang="en-GB" dirty="0">
                <a:solidFill>
                  <a:srgbClr val="000075"/>
                </a:solidFill>
                <a:latin typeface="Monaco" pitchFamily="2" charset="77"/>
              </a:rPr>
              <a:t>X</a:t>
            </a:r>
            <a:r>
              <a:rPr lang="en-GB" dirty="0">
                <a:solidFill>
                  <a:srgbClr val="000000"/>
                </a:solidFill>
                <a:latin typeface="Monaco" pitchFamily="2" charset="77"/>
              </a:rPr>
              <a:t>, </a:t>
            </a:r>
            <a:r>
              <a:rPr lang="en-GB" dirty="0">
                <a:solidFill>
                  <a:srgbClr val="000075"/>
                </a:solidFill>
                <a:latin typeface="Monaco" pitchFamily="2" charset="77"/>
              </a:rPr>
              <a:t>y</a:t>
            </a:r>
            <a:r>
              <a:rPr lang="en-GB" dirty="0">
                <a:solidFill>
                  <a:srgbClr val="000000"/>
                </a:solidFill>
                <a:latin typeface="Monaco" pitchFamily="2" charset="77"/>
              </a:rPr>
              <a:t>)</a:t>
            </a:r>
            <a:endParaRPr lang="en-GB" dirty="0">
              <a:solidFill>
                <a:srgbClr val="000075"/>
              </a:solidFill>
              <a:latin typeface="Monaco" pitchFamily="2" charset="77"/>
            </a:endParaRPr>
          </a:p>
          <a:p>
            <a:pPr>
              <a:lnSpc>
                <a:spcPct val="150000"/>
              </a:lnSpc>
            </a:pPr>
            <a:r>
              <a:rPr lang="en-GB" dirty="0">
                <a:solidFill>
                  <a:srgbClr val="000087"/>
                </a:solidFill>
                <a:latin typeface="Monaco" pitchFamily="2" charset="77"/>
              </a:rPr>
              <a:t>&gt;&gt;&gt; </a:t>
            </a:r>
            <a:r>
              <a:rPr lang="en-GB" dirty="0" err="1">
                <a:solidFill>
                  <a:srgbClr val="000075"/>
                </a:solidFill>
                <a:latin typeface="Monaco" pitchFamily="2" charset="77"/>
              </a:rPr>
              <a:t>lin_reg</a:t>
            </a:r>
            <a:r>
              <a:rPr lang="en-GB" dirty="0" err="1">
                <a:solidFill>
                  <a:srgbClr val="434343"/>
                </a:solidFill>
                <a:latin typeface="Monaco" pitchFamily="2" charset="77"/>
              </a:rPr>
              <a:t>.</a:t>
            </a:r>
            <a:r>
              <a:rPr lang="en-GB" dirty="0" err="1">
                <a:solidFill>
                  <a:srgbClr val="000075"/>
                </a:solidFill>
                <a:latin typeface="Monaco" pitchFamily="2" charset="77"/>
              </a:rPr>
              <a:t>intercept</a:t>
            </a:r>
            <a:r>
              <a:rPr lang="en-GB" dirty="0">
                <a:solidFill>
                  <a:srgbClr val="000075"/>
                </a:solidFill>
                <a:latin typeface="Monaco" pitchFamily="2" charset="77"/>
              </a:rPr>
              <a:t>_</a:t>
            </a:r>
            <a:r>
              <a:rPr lang="en-GB" dirty="0">
                <a:solidFill>
                  <a:srgbClr val="000000"/>
                </a:solidFill>
                <a:latin typeface="Monaco" pitchFamily="2" charset="77"/>
              </a:rPr>
              <a:t>, </a:t>
            </a:r>
            <a:r>
              <a:rPr lang="en-GB" dirty="0" err="1">
                <a:solidFill>
                  <a:srgbClr val="000075"/>
                </a:solidFill>
                <a:latin typeface="Monaco" pitchFamily="2" charset="77"/>
              </a:rPr>
              <a:t>lin_reg</a:t>
            </a:r>
            <a:r>
              <a:rPr lang="en-GB" dirty="0" err="1">
                <a:solidFill>
                  <a:srgbClr val="434343"/>
                </a:solidFill>
                <a:latin typeface="Monaco" pitchFamily="2" charset="77"/>
              </a:rPr>
              <a:t>.</a:t>
            </a:r>
            <a:r>
              <a:rPr lang="en-GB" dirty="0" err="1">
                <a:solidFill>
                  <a:srgbClr val="000075"/>
                </a:solidFill>
                <a:latin typeface="Monaco" pitchFamily="2" charset="77"/>
              </a:rPr>
              <a:t>coef</a:t>
            </a:r>
            <a:r>
              <a:rPr lang="en-GB" dirty="0">
                <a:solidFill>
                  <a:srgbClr val="000075"/>
                </a:solidFill>
                <a:latin typeface="Monaco" pitchFamily="2" charset="77"/>
              </a:rPr>
              <a:t>_ </a:t>
            </a:r>
            <a:r>
              <a:rPr lang="en-GB" dirty="0">
                <a:solidFill>
                  <a:srgbClr val="000000"/>
                </a:solidFill>
                <a:latin typeface="Monaco" pitchFamily="2" charset="77"/>
              </a:rPr>
              <a:t>(array([4.21509616]), array([[2.77011339]]))</a:t>
            </a:r>
          </a:p>
          <a:p>
            <a:pPr>
              <a:lnSpc>
                <a:spcPct val="150000"/>
              </a:lnSpc>
            </a:pPr>
            <a:r>
              <a:rPr lang="en-GB" dirty="0">
                <a:solidFill>
                  <a:srgbClr val="000087"/>
                </a:solidFill>
                <a:latin typeface="Monaco" pitchFamily="2" charset="77"/>
              </a:rPr>
              <a:t>&gt;&gt;&gt; </a:t>
            </a:r>
            <a:r>
              <a:rPr lang="en-GB" dirty="0" err="1">
                <a:solidFill>
                  <a:srgbClr val="000075"/>
                </a:solidFill>
                <a:latin typeface="Monaco" pitchFamily="2" charset="77"/>
              </a:rPr>
              <a:t>lin_reg</a:t>
            </a:r>
            <a:r>
              <a:rPr lang="en-GB" dirty="0" err="1">
                <a:solidFill>
                  <a:srgbClr val="434343"/>
                </a:solidFill>
                <a:latin typeface="Monaco" pitchFamily="2" charset="77"/>
              </a:rPr>
              <a:t>.</a:t>
            </a:r>
            <a:r>
              <a:rPr lang="en-GB" dirty="0" err="1">
                <a:solidFill>
                  <a:srgbClr val="000075"/>
                </a:solidFill>
                <a:latin typeface="Monaco" pitchFamily="2" charset="77"/>
              </a:rPr>
              <a:t>predict</a:t>
            </a:r>
            <a:r>
              <a:rPr lang="en-GB" dirty="0">
                <a:solidFill>
                  <a:srgbClr val="000000"/>
                </a:solidFill>
                <a:latin typeface="Monaco" pitchFamily="2" charset="77"/>
              </a:rPr>
              <a:t>(</a:t>
            </a:r>
            <a:r>
              <a:rPr lang="en-GB" dirty="0" err="1">
                <a:solidFill>
                  <a:srgbClr val="000075"/>
                </a:solidFill>
                <a:latin typeface="Monaco" pitchFamily="2" charset="77"/>
              </a:rPr>
              <a:t>X_new</a:t>
            </a:r>
            <a:r>
              <a:rPr lang="en-GB" dirty="0">
                <a:solidFill>
                  <a:srgbClr val="000000"/>
                </a:solidFill>
                <a:latin typeface="Monaco" pitchFamily="2" charset="77"/>
              </a:rPr>
              <a:t>) </a:t>
            </a:r>
          </a:p>
          <a:p>
            <a:pPr>
              <a:lnSpc>
                <a:spcPct val="150000"/>
              </a:lnSpc>
            </a:pPr>
            <a:r>
              <a:rPr lang="en-GB" dirty="0">
                <a:solidFill>
                  <a:srgbClr val="000000"/>
                </a:solidFill>
                <a:latin typeface="Monaco" pitchFamily="2" charset="77"/>
              </a:rPr>
              <a:t>array([[4.21509616], [9.75532293]])</a:t>
            </a:r>
          </a:p>
        </p:txBody>
      </p:sp>
      <p:sp>
        <p:nvSpPr>
          <p:cNvPr id="9" name="Rectangle 8">
            <a:extLst>
              <a:ext uri="{FF2B5EF4-FFF2-40B4-BE49-F238E27FC236}">
                <a16:creationId xmlns:a16="http://schemas.microsoft.com/office/drawing/2014/main" id="{858C28BB-8E9E-9F4C-BFC7-8DE022E0DC7D}"/>
              </a:ext>
            </a:extLst>
          </p:cNvPr>
          <p:cNvSpPr/>
          <p:nvPr/>
        </p:nvSpPr>
        <p:spPr>
          <a:xfrm>
            <a:off x="983195" y="5956615"/>
            <a:ext cx="7461017" cy="480131"/>
          </a:xfrm>
          <a:prstGeom prst="rect">
            <a:avLst/>
          </a:prstGeom>
        </p:spPr>
        <p:txBody>
          <a:bodyPr wrap="none">
            <a:spAutoFit/>
          </a:bodyPr>
          <a:lstStyle/>
          <a:p>
            <a:pPr marL="228600" lvl="0" indent="-228600">
              <a:lnSpc>
                <a:spcPct val="90000"/>
              </a:lnSpc>
              <a:spcBef>
                <a:spcPts val="1000"/>
              </a:spcBef>
              <a:buFont typeface="Arial" panose="020B0604020202020204" pitchFamily="34" charset="0"/>
              <a:buChar char="•"/>
            </a:pPr>
            <a:r>
              <a:rPr lang="en-GB" sz="2800" dirty="0">
                <a:solidFill>
                  <a:srgbClr val="7030A0"/>
                </a:solidFill>
              </a:rPr>
              <a:t>High complexity – increasing number of features</a:t>
            </a:r>
          </a:p>
        </p:txBody>
      </p:sp>
    </p:spTree>
    <p:extLst>
      <p:ext uri="{BB962C8B-B14F-4D97-AF65-F5344CB8AC3E}">
        <p14:creationId xmlns:p14="http://schemas.microsoft.com/office/powerpoint/2010/main" val="52032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10515600" cy="1325563"/>
          </a:xfrm>
        </p:spPr>
        <p:txBody>
          <a:bodyPr>
            <a:normAutofit/>
          </a:bodyPr>
          <a:lstStyle/>
          <a:p>
            <a:r>
              <a:rPr lang="en-GB" b="1" dirty="0"/>
              <a:t>Gradient Descent</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1068391" y="900638"/>
            <a:ext cx="10515599" cy="1653868"/>
          </a:xfrm>
        </p:spPr>
        <p:txBody>
          <a:bodyPr>
            <a:normAutofit/>
          </a:bodyPr>
          <a:lstStyle/>
          <a:p>
            <a:r>
              <a:rPr lang="en-GB" sz="2400" dirty="0"/>
              <a:t>Gradient Descent is a very generic optimization algorithm capable of finding optimal solutions to a wide range of problems. The general idea of Gradient Descent is to </a:t>
            </a:r>
            <a:r>
              <a:rPr lang="en-GB" sz="2400" b="1" dirty="0"/>
              <a:t>tweak</a:t>
            </a:r>
            <a:r>
              <a:rPr lang="en-GB" sz="2400" dirty="0"/>
              <a:t> parameters iteratively in order to </a:t>
            </a:r>
            <a:r>
              <a:rPr lang="en-GB" sz="2400" b="1" dirty="0"/>
              <a:t>minimise</a:t>
            </a:r>
            <a:r>
              <a:rPr lang="en-GB" sz="2400" dirty="0"/>
              <a:t> </a:t>
            </a:r>
            <a:r>
              <a:rPr lang="en-GB" sz="2400" b="1" dirty="0"/>
              <a:t>a</a:t>
            </a:r>
            <a:r>
              <a:rPr lang="en-GB" sz="2400" dirty="0"/>
              <a:t> </a:t>
            </a:r>
            <a:r>
              <a:rPr lang="en-GB" sz="2400" b="1" dirty="0"/>
              <a:t>cost</a:t>
            </a:r>
            <a:r>
              <a:rPr lang="en-GB" sz="2400" dirty="0"/>
              <a:t> </a:t>
            </a:r>
            <a:r>
              <a:rPr lang="en-GB" sz="2400" b="1" dirty="0"/>
              <a:t>function</a:t>
            </a:r>
            <a:r>
              <a:rPr lang="en-GB" sz="2400" dirty="0"/>
              <a:t>.</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3" name="Picture 2">
            <a:extLst>
              <a:ext uri="{FF2B5EF4-FFF2-40B4-BE49-F238E27FC236}">
                <a16:creationId xmlns:a16="http://schemas.microsoft.com/office/drawing/2014/main" id="{DAF858FA-FD94-E34A-81A9-98835A8E684E}"/>
              </a:ext>
            </a:extLst>
          </p:cNvPr>
          <p:cNvPicPr>
            <a:picLocks noChangeAspect="1"/>
          </p:cNvPicPr>
          <p:nvPr/>
        </p:nvPicPr>
        <p:blipFill>
          <a:blip r:embed="rId3"/>
          <a:stretch>
            <a:fillRect/>
          </a:stretch>
        </p:blipFill>
        <p:spPr>
          <a:xfrm>
            <a:off x="2269049" y="2057400"/>
            <a:ext cx="7759700" cy="4800600"/>
          </a:xfrm>
          <a:prstGeom prst="rect">
            <a:avLst/>
          </a:prstGeom>
        </p:spPr>
      </p:pic>
      <p:pic>
        <p:nvPicPr>
          <p:cNvPr id="10" name="Picture 9">
            <a:extLst>
              <a:ext uri="{FF2B5EF4-FFF2-40B4-BE49-F238E27FC236}">
                <a16:creationId xmlns:a16="http://schemas.microsoft.com/office/drawing/2014/main" id="{C2F2D2DB-1D6A-8949-8A58-13A267129073}"/>
              </a:ext>
            </a:extLst>
          </p:cNvPr>
          <p:cNvPicPr>
            <a:picLocks noChangeAspect="1"/>
          </p:cNvPicPr>
          <p:nvPr/>
        </p:nvPicPr>
        <p:blipFill rotWithShape="1">
          <a:blip r:embed="rId4"/>
          <a:srcRect t="38525" r="45452"/>
          <a:stretch/>
        </p:blipFill>
        <p:spPr>
          <a:xfrm>
            <a:off x="7772400" y="19179"/>
            <a:ext cx="4041782" cy="921641"/>
          </a:xfrm>
          <a:prstGeom prst="rect">
            <a:avLst/>
          </a:prstGeom>
        </p:spPr>
      </p:pic>
    </p:spTree>
    <p:extLst>
      <p:ext uri="{BB962C8B-B14F-4D97-AF65-F5344CB8AC3E}">
        <p14:creationId xmlns:p14="http://schemas.microsoft.com/office/powerpoint/2010/main" val="1347565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10515600" cy="1325563"/>
          </a:xfrm>
        </p:spPr>
        <p:txBody>
          <a:bodyPr>
            <a:normAutofit/>
          </a:bodyPr>
          <a:lstStyle/>
          <a:p>
            <a:r>
              <a:rPr lang="en-GB" b="1" dirty="0"/>
              <a:t>Gradient Descent</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0" y="900638"/>
            <a:ext cx="11994775" cy="1653868"/>
          </a:xfrm>
        </p:spPr>
        <p:txBody>
          <a:bodyPr>
            <a:normAutofit/>
          </a:bodyPr>
          <a:lstStyle/>
          <a:p>
            <a:r>
              <a:rPr lang="en-GB" sz="2400" dirty="0"/>
              <a:t>Concretely, you start by filling </a:t>
            </a:r>
            <a:r>
              <a:rPr lang="el-GR" sz="2400" dirty="0"/>
              <a:t>θ </a:t>
            </a:r>
            <a:r>
              <a:rPr lang="en-GB" sz="2400" dirty="0"/>
              <a:t>with random values (this is called random initialization), and then you improve it gradually, taking one baby step at a time, each step attempting to decrease the cost function (e.g., the MSE), until the algorithm converges to a minimum</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3" name="Picture 2">
            <a:extLst>
              <a:ext uri="{FF2B5EF4-FFF2-40B4-BE49-F238E27FC236}">
                <a16:creationId xmlns:a16="http://schemas.microsoft.com/office/drawing/2014/main" id="{DAF858FA-FD94-E34A-81A9-98835A8E684E}"/>
              </a:ext>
            </a:extLst>
          </p:cNvPr>
          <p:cNvPicPr>
            <a:picLocks noChangeAspect="1"/>
          </p:cNvPicPr>
          <p:nvPr/>
        </p:nvPicPr>
        <p:blipFill>
          <a:blip r:embed="rId3"/>
          <a:stretch>
            <a:fillRect/>
          </a:stretch>
        </p:blipFill>
        <p:spPr>
          <a:xfrm>
            <a:off x="2446340" y="1988026"/>
            <a:ext cx="7759700" cy="4800600"/>
          </a:xfrm>
          <a:prstGeom prst="rect">
            <a:avLst/>
          </a:prstGeom>
        </p:spPr>
      </p:pic>
      <p:pic>
        <p:nvPicPr>
          <p:cNvPr id="10" name="Picture 9">
            <a:extLst>
              <a:ext uri="{FF2B5EF4-FFF2-40B4-BE49-F238E27FC236}">
                <a16:creationId xmlns:a16="http://schemas.microsoft.com/office/drawing/2014/main" id="{C2F2D2DB-1D6A-8949-8A58-13A267129073}"/>
              </a:ext>
            </a:extLst>
          </p:cNvPr>
          <p:cNvPicPr>
            <a:picLocks noChangeAspect="1"/>
          </p:cNvPicPr>
          <p:nvPr/>
        </p:nvPicPr>
        <p:blipFill rotWithShape="1">
          <a:blip r:embed="rId4"/>
          <a:srcRect t="38525" r="45452"/>
          <a:stretch/>
        </p:blipFill>
        <p:spPr>
          <a:xfrm>
            <a:off x="7772400" y="19179"/>
            <a:ext cx="4041782" cy="921641"/>
          </a:xfrm>
          <a:prstGeom prst="rect">
            <a:avLst/>
          </a:prstGeom>
        </p:spPr>
      </p:pic>
    </p:spTree>
    <p:extLst>
      <p:ext uri="{BB962C8B-B14F-4D97-AF65-F5344CB8AC3E}">
        <p14:creationId xmlns:p14="http://schemas.microsoft.com/office/powerpoint/2010/main" val="3028223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10" name="Picture 9">
            <a:extLst>
              <a:ext uri="{FF2B5EF4-FFF2-40B4-BE49-F238E27FC236}">
                <a16:creationId xmlns:a16="http://schemas.microsoft.com/office/drawing/2014/main" id="{DC7AAF5E-C7C3-1D43-83B7-5572FC4BBC51}"/>
              </a:ext>
            </a:extLst>
          </p:cNvPr>
          <p:cNvPicPr>
            <a:picLocks noChangeAspect="1"/>
          </p:cNvPicPr>
          <p:nvPr/>
        </p:nvPicPr>
        <p:blipFill rotWithShape="1">
          <a:blip r:embed="rId3"/>
          <a:srcRect t="40354"/>
          <a:stretch/>
        </p:blipFill>
        <p:spPr>
          <a:xfrm>
            <a:off x="6371361" y="215345"/>
            <a:ext cx="7983589" cy="963490"/>
          </a:xfrm>
          <a:prstGeom prst="rect">
            <a:avLst/>
          </a:prstGeom>
        </p:spPr>
      </p:pic>
      <p:pic>
        <p:nvPicPr>
          <p:cNvPr id="11" name="Picture 2">
            <a:extLst>
              <a:ext uri="{FF2B5EF4-FFF2-40B4-BE49-F238E27FC236}">
                <a16:creationId xmlns:a16="http://schemas.microsoft.com/office/drawing/2014/main" id="{93ED5787-D9A4-E740-A3BB-5F603B568D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201" y="1190382"/>
            <a:ext cx="8276955" cy="5465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E20FBD-BA0B-6645-8E20-AC6C7851A7F4}"/>
              </a:ext>
            </a:extLst>
          </p:cNvPr>
          <p:cNvPicPr>
            <a:picLocks noChangeAspect="1"/>
          </p:cNvPicPr>
          <p:nvPr/>
        </p:nvPicPr>
        <p:blipFill rotWithShape="1">
          <a:blip r:embed="rId5"/>
          <a:srcRect t="35960" r="28822"/>
          <a:stretch/>
        </p:blipFill>
        <p:spPr>
          <a:xfrm>
            <a:off x="822235" y="270832"/>
            <a:ext cx="4575907" cy="852517"/>
          </a:xfrm>
          <a:prstGeom prst="rect">
            <a:avLst/>
          </a:prstGeom>
        </p:spPr>
      </p:pic>
    </p:spTree>
    <p:extLst>
      <p:ext uri="{BB962C8B-B14F-4D97-AF65-F5344CB8AC3E}">
        <p14:creationId xmlns:p14="http://schemas.microsoft.com/office/powerpoint/2010/main" val="294212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10515600" cy="1325563"/>
          </a:xfrm>
        </p:spPr>
        <p:txBody>
          <a:bodyPr>
            <a:normAutofit/>
          </a:bodyPr>
          <a:lstStyle/>
          <a:p>
            <a:r>
              <a:rPr lang="en-GB" b="1" dirty="0"/>
              <a:t>Gradient Descent</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519833" y="1136052"/>
            <a:ext cx="11994775" cy="921641"/>
          </a:xfrm>
        </p:spPr>
        <p:txBody>
          <a:bodyPr>
            <a:normAutofit/>
          </a:bodyPr>
          <a:lstStyle/>
          <a:p>
            <a:r>
              <a:rPr lang="en-GB" sz="2400" dirty="0"/>
              <a:t>An important parameter in Gradient Descent is the size of the steps, determined by the learning rate hyperparameter.</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7" name="Picture 6">
            <a:extLst>
              <a:ext uri="{FF2B5EF4-FFF2-40B4-BE49-F238E27FC236}">
                <a16:creationId xmlns:a16="http://schemas.microsoft.com/office/drawing/2014/main" id="{4B9AF8DB-52C5-B14E-9E76-C5125DC00AC9}"/>
              </a:ext>
            </a:extLst>
          </p:cNvPr>
          <p:cNvPicPr>
            <a:picLocks noChangeAspect="1"/>
          </p:cNvPicPr>
          <p:nvPr/>
        </p:nvPicPr>
        <p:blipFill>
          <a:blip r:embed="rId3"/>
          <a:stretch>
            <a:fillRect/>
          </a:stretch>
        </p:blipFill>
        <p:spPr>
          <a:xfrm>
            <a:off x="0" y="2461615"/>
            <a:ext cx="6361460" cy="3513045"/>
          </a:xfrm>
          <a:prstGeom prst="rect">
            <a:avLst/>
          </a:prstGeom>
        </p:spPr>
      </p:pic>
      <p:pic>
        <p:nvPicPr>
          <p:cNvPr id="8" name="Picture 7">
            <a:extLst>
              <a:ext uri="{FF2B5EF4-FFF2-40B4-BE49-F238E27FC236}">
                <a16:creationId xmlns:a16="http://schemas.microsoft.com/office/drawing/2014/main" id="{B3B76542-6E19-8D40-95AD-7D0D37CB4302}"/>
              </a:ext>
            </a:extLst>
          </p:cNvPr>
          <p:cNvPicPr>
            <a:picLocks noChangeAspect="1"/>
          </p:cNvPicPr>
          <p:nvPr/>
        </p:nvPicPr>
        <p:blipFill>
          <a:blip r:embed="rId4"/>
          <a:stretch>
            <a:fillRect/>
          </a:stretch>
        </p:blipFill>
        <p:spPr>
          <a:xfrm>
            <a:off x="6095999" y="2693374"/>
            <a:ext cx="6040325" cy="3281286"/>
          </a:xfrm>
          <a:prstGeom prst="rect">
            <a:avLst/>
          </a:prstGeom>
        </p:spPr>
      </p:pic>
    </p:spTree>
    <p:extLst>
      <p:ext uri="{BB962C8B-B14F-4D97-AF65-F5344CB8AC3E}">
        <p14:creationId xmlns:p14="http://schemas.microsoft.com/office/powerpoint/2010/main" val="2098279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10515600" cy="1325563"/>
          </a:xfrm>
        </p:spPr>
        <p:txBody>
          <a:bodyPr>
            <a:normAutofit/>
          </a:bodyPr>
          <a:lstStyle/>
          <a:p>
            <a:r>
              <a:rPr lang="en-GB" b="1" dirty="0"/>
              <a:t>Gradient Descent</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582586" y="940110"/>
            <a:ext cx="10515600" cy="1242422"/>
          </a:xfrm>
        </p:spPr>
        <p:txBody>
          <a:bodyPr>
            <a:normAutofit fontScale="92500" lnSpcReduction="10000"/>
          </a:bodyPr>
          <a:lstStyle/>
          <a:p>
            <a:r>
              <a:rPr lang="en-GB" sz="2400" dirty="0"/>
              <a:t>two main challenges with Gradient Descent: if the random initialization starts the algorithm on the left, then it will converge to a </a:t>
            </a:r>
            <a:r>
              <a:rPr lang="en-GB" sz="2400" b="1" dirty="0"/>
              <a:t>local</a:t>
            </a:r>
            <a:r>
              <a:rPr lang="en-GB" sz="2400" dirty="0"/>
              <a:t> </a:t>
            </a:r>
            <a:r>
              <a:rPr lang="en-GB" sz="2400" b="1" dirty="0"/>
              <a:t>minimum</a:t>
            </a:r>
            <a:r>
              <a:rPr lang="en-GB" sz="2400" dirty="0"/>
              <a:t>, which is not as good as the global minimum. If it starts on the right, then it will take a very long time to cross the </a:t>
            </a:r>
            <a:r>
              <a:rPr lang="en-GB" sz="2400" b="1" dirty="0"/>
              <a:t>plateau</a:t>
            </a:r>
            <a:r>
              <a:rPr lang="en-GB" sz="2400" dirty="0"/>
              <a:t>, and if you stop too early you will never reach the global minimum.</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3" name="Picture 2">
            <a:extLst>
              <a:ext uri="{FF2B5EF4-FFF2-40B4-BE49-F238E27FC236}">
                <a16:creationId xmlns:a16="http://schemas.microsoft.com/office/drawing/2014/main" id="{D32F39A4-ED44-6948-912F-B99899DEB756}"/>
              </a:ext>
            </a:extLst>
          </p:cNvPr>
          <p:cNvPicPr>
            <a:picLocks noChangeAspect="1"/>
          </p:cNvPicPr>
          <p:nvPr/>
        </p:nvPicPr>
        <p:blipFill>
          <a:blip r:embed="rId3"/>
          <a:stretch>
            <a:fillRect/>
          </a:stretch>
        </p:blipFill>
        <p:spPr>
          <a:xfrm>
            <a:off x="2216150" y="2265673"/>
            <a:ext cx="7759700" cy="4483100"/>
          </a:xfrm>
          <a:prstGeom prst="rect">
            <a:avLst/>
          </a:prstGeom>
        </p:spPr>
      </p:pic>
    </p:spTree>
    <p:extLst>
      <p:ext uri="{BB962C8B-B14F-4D97-AF65-F5344CB8AC3E}">
        <p14:creationId xmlns:p14="http://schemas.microsoft.com/office/powerpoint/2010/main" val="1226820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9429207" cy="1242423"/>
          </a:xfrm>
        </p:spPr>
        <p:txBody>
          <a:bodyPr>
            <a:normAutofit/>
          </a:bodyPr>
          <a:lstStyle/>
          <a:p>
            <a:r>
              <a:rPr lang="en-GB" b="1" dirty="0"/>
              <a:t>Batch Gradient Descent</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13807" y="1119381"/>
            <a:ext cx="10515600" cy="1242422"/>
          </a:xfrm>
        </p:spPr>
        <p:txBody>
          <a:bodyPr>
            <a:normAutofit/>
          </a:bodyPr>
          <a:lstStyle/>
          <a:p>
            <a:r>
              <a:rPr lang="en-GB" sz="2400" dirty="0"/>
              <a:t>To implement Gradient Descent, you need to compute the gradient of the cost function with regards to each model parameter </a:t>
            </a:r>
            <a:r>
              <a:rPr lang="el-GR" sz="2400" dirty="0"/>
              <a:t>θ</a:t>
            </a:r>
            <a:r>
              <a:rPr lang="en-GB" sz="2400" dirty="0"/>
              <a:t>j. multiply the gradient vector by </a:t>
            </a:r>
            <a:r>
              <a:rPr lang="el-GR" sz="2400" dirty="0"/>
              <a:t>η </a:t>
            </a:r>
            <a:r>
              <a:rPr lang="en-GB" sz="2400" dirty="0"/>
              <a:t>to determine the size of the downhill step.</a:t>
            </a:r>
          </a:p>
          <a:p>
            <a:endParaRPr lang="en-GB" sz="2400" dirty="0"/>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4" name="Picture 3">
            <a:extLst>
              <a:ext uri="{FF2B5EF4-FFF2-40B4-BE49-F238E27FC236}">
                <a16:creationId xmlns:a16="http://schemas.microsoft.com/office/drawing/2014/main" id="{4C00DE31-7958-6A4A-83B5-899B3EB98F27}"/>
              </a:ext>
            </a:extLst>
          </p:cNvPr>
          <p:cNvPicPr>
            <a:picLocks noChangeAspect="1"/>
          </p:cNvPicPr>
          <p:nvPr/>
        </p:nvPicPr>
        <p:blipFill>
          <a:blip r:embed="rId3"/>
          <a:stretch>
            <a:fillRect/>
          </a:stretch>
        </p:blipFill>
        <p:spPr>
          <a:xfrm>
            <a:off x="722526" y="2819919"/>
            <a:ext cx="5956300" cy="3365500"/>
          </a:xfrm>
          <a:prstGeom prst="rect">
            <a:avLst/>
          </a:prstGeom>
        </p:spPr>
      </p:pic>
      <p:pic>
        <p:nvPicPr>
          <p:cNvPr id="7" name="Picture 6">
            <a:extLst>
              <a:ext uri="{FF2B5EF4-FFF2-40B4-BE49-F238E27FC236}">
                <a16:creationId xmlns:a16="http://schemas.microsoft.com/office/drawing/2014/main" id="{93DFC30D-B149-BC4A-81A8-016ADBE00C98}"/>
              </a:ext>
            </a:extLst>
          </p:cNvPr>
          <p:cNvPicPr>
            <a:picLocks noChangeAspect="1"/>
          </p:cNvPicPr>
          <p:nvPr/>
        </p:nvPicPr>
        <p:blipFill>
          <a:blip r:embed="rId4"/>
          <a:stretch>
            <a:fillRect/>
          </a:stretch>
        </p:blipFill>
        <p:spPr>
          <a:xfrm>
            <a:off x="7176874" y="3737020"/>
            <a:ext cx="4292600" cy="1054100"/>
          </a:xfrm>
          <a:prstGeom prst="rect">
            <a:avLst/>
          </a:prstGeom>
        </p:spPr>
      </p:pic>
    </p:spTree>
    <p:extLst>
      <p:ext uri="{BB962C8B-B14F-4D97-AF65-F5344CB8AC3E}">
        <p14:creationId xmlns:p14="http://schemas.microsoft.com/office/powerpoint/2010/main" val="2207649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A194-EE57-3341-A6D4-9FDE2B7CA7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DA656-57EE-DD4B-83B5-B7BE5125AE6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C3601B-F460-8944-B4D6-2B67C0BE547E}"/>
              </a:ext>
            </a:extLst>
          </p:cNvPr>
          <p:cNvPicPr>
            <a:picLocks noChangeAspect="1"/>
          </p:cNvPicPr>
          <p:nvPr/>
        </p:nvPicPr>
        <p:blipFill>
          <a:blip r:embed="rId2"/>
          <a:stretch>
            <a:fillRect/>
          </a:stretch>
        </p:blipFill>
        <p:spPr>
          <a:xfrm>
            <a:off x="471020" y="925605"/>
            <a:ext cx="11495472" cy="5006789"/>
          </a:xfrm>
          <a:prstGeom prst="rect">
            <a:avLst/>
          </a:prstGeom>
        </p:spPr>
      </p:pic>
    </p:spTree>
    <p:extLst>
      <p:ext uri="{BB962C8B-B14F-4D97-AF65-F5344CB8AC3E}">
        <p14:creationId xmlns:p14="http://schemas.microsoft.com/office/powerpoint/2010/main" val="68729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9429207" cy="1242423"/>
          </a:xfrm>
        </p:spPr>
        <p:txBody>
          <a:bodyPr>
            <a:normAutofit/>
          </a:bodyPr>
          <a:lstStyle/>
          <a:p>
            <a:r>
              <a:rPr lang="en-GB" b="1" dirty="0"/>
              <a:t>Stochastic Gradient Descent</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552442" y="998356"/>
            <a:ext cx="10515600" cy="2013785"/>
          </a:xfrm>
        </p:spPr>
        <p:txBody>
          <a:bodyPr>
            <a:normAutofit fontScale="85000" lnSpcReduction="10000"/>
          </a:bodyPr>
          <a:lstStyle/>
          <a:p>
            <a:pPr>
              <a:lnSpc>
                <a:spcPct val="120000"/>
              </a:lnSpc>
            </a:pPr>
            <a:r>
              <a:rPr lang="en-GB" sz="2400" dirty="0"/>
              <a:t>The main problem with Gradient Descent is the fact that it uses the </a:t>
            </a:r>
            <a:r>
              <a:rPr lang="en-GB" sz="2400" b="1" dirty="0"/>
              <a:t>whole</a:t>
            </a:r>
            <a:r>
              <a:rPr lang="en-GB" sz="2400" dirty="0"/>
              <a:t> </a:t>
            </a:r>
            <a:r>
              <a:rPr lang="en-GB" sz="2400" b="1" dirty="0"/>
              <a:t>training</a:t>
            </a:r>
            <a:r>
              <a:rPr lang="en-GB" sz="2400" dirty="0"/>
              <a:t> </a:t>
            </a:r>
            <a:r>
              <a:rPr lang="en-GB" sz="2400" b="1" dirty="0"/>
              <a:t>set</a:t>
            </a:r>
            <a:r>
              <a:rPr lang="en-GB" sz="2400" dirty="0"/>
              <a:t> to compute the gradients at every step, which makes it </a:t>
            </a:r>
            <a:r>
              <a:rPr lang="en-GB" sz="2400" b="1" dirty="0"/>
              <a:t>very</a:t>
            </a:r>
            <a:r>
              <a:rPr lang="en-GB" sz="2400" dirty="0"/>
              <a:t> </a:t>
            </a:r>
            <a:r>
              <a:rPr lang="en-GB" sz="2400" b="1" dirty="0"/>
              <a:t>slow</a:t>
            </a:r>
            <a:r>
              <a:rPr lang="en-GB" sz="2400" dirty="0"/>
              <a:t> when the training set is large. </a:t>
            </a:r>
          </a:p>
          <a:p>
            <a:pPr>
              <a:lnSpc>
                <a:spcPct val="120000"/>
              </a:lnSpc>
            </a:pPr>
            <a:r>
              <a:rPr lang="en-GB" sz="2400" dirty="0"/>
              <a:t>At the opposite extreme, </a:t>
            </a:r>
            <a:r>
              <a:rPr lang="en-GB" sz="2400" b="1" dirty="0"/>
              <a:t>Stochastic Gradient Descent </a:t>
            </a:r>
            <a:r>
              <a:rPr lang="en-GB" sz="2400" dirty="0"/>
              <a:t>just picks a </a:t>
            </a:r>
            <a:r>
              <a:rPr lang="en-GB" sz="2400" b="1" dirty="0"/>
              <a:t>random</a:t>
            </a:r>
            <a:r>
              <a:rPr lang="en-GB" sz="2400" dirty="0"/>
              <a:t> </a:t>
            </a:r>
            <a:r>
              <a:rPr lang="en-GB" sz="2400" b="1" dirty="0"/>
              <a:t>instance</a:t>
            </a:r>
            <a:r>
              <a:rPr lang="en-GB" sz="2400" dirty="0"/>
              <a:t> in the training set at every step and computes the gradients based only on that single instance. Obviously this makes the algorithm much faster since it has very little data to manipulate at every iteration. </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8" name="Picture 7">
            <a:extLst>
              <a:ext uri="{FF2B5EF4-FFF2-40B4-BE49-F238E27FC236}">
                <a16:creationId xmlns:a16="http://schemas.microsoft.com/office/drawing/2014/main" id="{69F0C3F8-6315-C048-AEF6-27F814D9A59A}"/>
              </a:ext>
            </a:extLst>
          </p:cNvPr>
          <p:cNvPicPr>
            <a:picLocks noChangeAspect="1"/>
          </p:cNvPicPr>
          <p:nvPr/>
        </p:nvPicPr>
        <p:blipFill>
          <a:blip r:embed="rId3"/>
          <a:stretch>
            <a:fillRect/>
          </a:stretch>
        </p:blipFill>
        <p:spPr>
          <a:xfrm>
            <a:off x="2741344" y="3012141"/>
            <a:ext cx="5891668" cy="3730114"/>
          </a:xfrm>
          <a:prstGeom prst="rect">
            <a:avLst/>
          </a:prstGeom>
        </p:spPr>
      </p:pic>
    </p:spTree>
    <p:extLst>
      <p:ext uri="{BB962C8B-B14F-4D97-AF65-F5344CB8AC3E}">
        <p14:creationId xmlns:p14="http://schemas.microsoft.com/office/powerpoint/2010/main" val="4236426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9429207" cy="1242423"/>
          </a:xfrm>
        </p:spPr>
        <p:txBody>
          <a:bodyPr>
            <a:normAutofit/>
          </a:bodyPr>
          <a:lstStyle/>
          <a:p>
            <a:r>
              <a:rPr lang="en-GB" b="1" dirty="0"/>
              <a:t>Stochastic Gradient Descent</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13807" y="1904396"/>
            <a:ext cx="10515600" cy="3049208"/>
          </a:xfrm>
        </p:spPr>
        <p:txBody>
          <a:bodyPr>
            <a:normAutofit fontScale="92500" lnSpcReduction="20000"/>
          </a:bodyPr>
          <a:lstStyle/>
          <a:p>
            <a:pPr>
              <a:lnSpc>
                <a:spcPct val="120000"/>
              </a:lnSpc>
            </a:pPr>
            <a:r>
              <a:rPr lang="en-GB" sz="2400" dirty="0"/>
              <a:t>On the other hand, due to its stochastic (i.e., random) nature, this algorithm is much less regular than Batch Gradient Descent: instead of gently decreasing until it reaches the minimum, the cost function will bounce up and down, decreasing only on aver‐ age. Over time it will end up very close to the minimum, but once it gets there it will continue to bounce around, never settling down.</a:t>
            </a:r>
          </a:p>
          <a:p>
            <a:pPr>
              <a:lnSpc>
                <a:spcPct val="120000"/>
              </a:lnSpc>
            </a:pPr>
            <a:r>
              <a:rPr lang="en-GB" sz="2400" dirty="0"/>
              <a:t>One solution to this dilemma is to gradually reduce the learning rate. The steps start out large (which helps make quick progress and escape local minima), then get smaller and smaller, allowing the algorithm to settle at the global minimum.</a:t>
            </a:r>
          </a:p>
          <a:p>
            <a:pPr>
              <a:lnSpc>
                <a:spcPct val="120000"/>
              </a:lnSpc>
            </a:pPr>
            <a:endParaRPr lang="en-GB" sz="2400" dirty="0"/>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spTree>
    <p:extLst>
      <p:ext uri="{BB962C8B-B14F-4D97-AF65-F5344CB8AC3E}">
        <p14:creationId xmlns:p14="http://schemas.microsoft.com/office/powerpoint/2010/main" val="335604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F8EAF0-DD20-AA42-86EE-161F2F63A2C7}"/>
              </a:ext>
            </a:extLst>
          </p:cNvPr>
          <p:cNvSpPr>
            <a:spLocks noGrp="1"/>
          </p:cNvSpPr>
          <p:nvPr>
            <p:ph idx="1"/>
          </p:nvPr>
        </p:nvSpPr>
        <p:spPr>
          <a:xfrm>
            <a:off x="838200" y="1825625"/>
            <a:ext cx="10515600" cy="1383969"/>
          </a:xfrm>
          <a:prstGeom prst="rect">
            <a:avLst/>
          </a:prstGeom>
        </p:spPr>
        <p:txBody>
          <a:bodyPr wrap="square">
            <a:spAutoFit/>
          </a:bodyPr>
          <a:lstStyle/>
          <a:p>
            <a:pPr marL="0" indent="0">
              <a:buNone/>
            </a:pPr>
            <a:r>
              <a:rPr lang="en-US" dirty="0">
                <a:hlinkClick r:id="rId2"/>
              </a:rPr>
              <a:t>https://github.com/ageron/handson-ml2/blob/master/04_training_linear_models.ipynb</a:t>
            </a:r>
            <a:endParaRPr lang="en-US" dirty="0"/>
          </a:p>
          <a:p>
            <a:endParaRPr lang="en-US" dirty="0"/>
          </a:p>
        </p:txBody>
      </p:sp>
    </p:spTree>
    <p:extLst>
      <p:ext uri="{BB962C8B-B14F-4D97-AF65-F5344CB8AC3E}">
        <p14:creationId xmlns:p14="http://schemas.microsoft.com/office/powerpoint/2010/main" val="134560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9429207" cy="1242423"/>
          </a:xfrm>
        </p:spPr>
        <p:txBody>
          <a:bodyPr>
            <a:normAutofit/>
          </a:bodyPr>
          <a:lstStyle/>
          <a:p>
            <a:r>
              <a:rPr lang="en-GB" b="1" dirty="0"/>
              <a:t>Stochastic Gradient Descent</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38199" y="2939820"/>
            <a:ext cx="10515600" cy="3049208"/>
          </a:xfrm>
        </p:spPr>
        <p:txBody>
          <a:bodyPr>
            <a:normAutofit/>
          </a:bodyPr>
          <a:lstStyle/>
          <a:p>
            <a:pPr>
              <a:lnSpc>
                <a:spcPct val="100000"/>
              </a:lnSpc>
            </a:pPr>
            <a:r>
              <a:rPr lang="en-GB" sz="2400" dirty="0"/>
              <a:t>To perform Linear Regression using SGD with Scikit-Learn, you can use the </a:t>
            </a:r>
            <a:r>
              <a:rPr lang="en-GB" sz="2400" i="1" dirty="0" err="1"/>
              <a:t>SGDRegressor</a:t>
            </a:r>
            <a:r>
              <a:rPr lang="en-GB" sz="2400" dirty="0"/>
              <a:t> class, which defaults to optimizing the squared error cost function. </a:t>
            </a:r>
          </a:p>
          <a:p>
            <a:pPr>
              <a:lnSpc>
                <a:spcPct val="100000"/>
              </a:lnSpc>
            </a:pPr>
            <a:r>
              <a:rPr lang="en-GB" sz="2400" dirty="0"/>
              <a:t>The above code runs for maximum 1000 epochs (</a:t>
            </a:r>
            <a:r>
              <a:rPr lang="en-GB" sz="2400" dirty="0" err="1"/>
              <a:t>max_iter</a:t>
            </a:r>
            <a:r>
              <a:rPr lang="en-GB" sz="2400" dirty="0"/>
              <a:t>=1000) or until the loss drops by less than 1e-3 during one epoch (</a:t>
            </a:r>
            <a:r>
              <a:rPr lang="en-GB" sz="2400" dirty="0" err="1"/>
              <a:t>tol</a:t>
            </a:r>
            <a:r>
              <a:rPr lang="en-GB" sz="2400" dirty="0"/>
              <a:t>=1e-3), starting with a learning rate of 0.1 (eta0=0.1), using the default learning schedule (different from the preceding one), and it does not use any regularization (penalty=None):</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sp>
        <p:nvSpPr>
          <p:cNvPr id="3" name="Rectangle 2">
            <a:extLst>
              <a:ext uri="{FF2B5EF4-FFF2-40B4-BE49-F238E27FC236}">
                <a16:creationId xmlns:a16="http://schemas.microsoft.com/office/drawing/2014/main" id="{A2CF4768-F75C-5E45-9FEA-9854690E4A01}"/>
              </a:ext>
            </a:extLst>
          </p:cNvPr>
          <p:cNvSpPr/>
          <p:nvPr/>
        </p:nvSpPr>
        <p:spPr>
          <a:xfrm>
            <a:off x="1205752" y="1119381"/>
            <a:ext cx="10515599" cy="923330"/>
          </a:xfrm>
          <a:prstGeom prst="rect">
            <a:avLst/>
          </a:prstGeom>
        </p:spPr>
        <p:txBody>
          <a:bodyPr wrap="square">
            <a:spAutoFit/>
          </a:bodyPr>
          <a:lstStyle/>
          <a:p>
            <a:r>
              <a:rPr lang="en-GB" dirty="0">
                <a:solidFill>
                  <a:srgbClr val="0A5287"/>
                </a:solidFill>
                <a:latin typeface="Monaco" pitchFamily="2" charset="77"/>
              </a:rPr>
              <a:t>from </a:t>
            </a:r>
            <a:r>
              <a:rPr lang="en-GB" dirty="0" err="1">
                <a:solidFill>
                  <a:srgbClr val="18C0FF"/>
                </a:solidFill>
                <a:latin typeface="Monaco" pitchFamily="2" charset="77"/>
              </a:rPr>
              <a:t>sklearn.linear_model</a:t>
            </a:r>
            <a:r>
              <a:rPr lang="en-GB" dirty="0">
                <a:solidFill>
                  <a:srgbClr val="18C0FF"/>
                </a:solidFill>
                <a:latin typeface="Monaco" pitchFamily="2" charset="77"/>
              </a:rPr>
              <a:t> </a:t>
            </a:r>
            <a:r>
              <a:rPr lang="en-GB" dirty="0">
                <a:solidFill>
                  <a:srgbClr val="0A5287"/>
                </a:solidFill>
                <a:latin typeface="Monaco" pitchFamily="2" charset="77"/>
              </a:rPr>
              <a:t>import </a:t>
            </a:r>
            <a:r>
              <a:rPr lang="en-GB" dirty="0" err="1">
                <a:solidFill>
                  <a:srgbClr val="000075"/>
                </a:solidFill>
                <a:latin typeface="Monaco" pitchFamily="2" charset="77"/>
              </a:rPr>
              <a:t>SGDRegressor</a:t>
            </a:r>
            <a:endParaRPr lang="en-GB" dirty="0">
              <a:solidFill>
                <a:srgbClr val="18C0FF"/>
              </a:solidFill>
              <a:latin typeface="Monaco" pitchFamily="2" charset="77"/>
            </a:endParaRPr>
          </a:p>
          <a:p>
            <a:r>
              <a:rPr lang="en-GB" dirty="0" err="1">
                <a:solidFill>
                  <a:srgbClr val="000075"/>
                </a:solidFill>
                <a:latin typeface="Monaco" pitchFamily="2" charset="77"/>
              </a:rPr>
              <a:t>sgd_reg</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SGDRegressor</a:t>
            </a:r>
            <a:r>
              <a:rPr lang="en-GB" dirty="0">
                <a:solidFill>
                  <a:srgbClr val="000000"/>
                </a:solidFill>
                <a:latin typeface="Monaco" pitchFamily="2" charset="77"/>
              </a:rPr>
              <a:t>(</a:t>
            </a:r>
            <a:r>
              <a:rPr lang="en-GB" dirty="0" err="1">
                <a:solidFill>
                  <a:srgbClr val="000075"/>
                </a:solidFill>
                <a:latin typeface="Monaco" pitchFamily="2" charset="77"/>
              </a:rPr>
              <a:t>max_iter</a:t>
            </a:r>
            <a:r>
              <a:rPr lang="en-GB" dirty="0">
                <a:solidFill>
                  <a:srgbClr val="434343"/>
                </a:solidFill>
                <a:latin typeface="Monaco" pitchFamily="2" charset="77"/>
              </a:rPr>
              <a:t>=</a:t>
            </a:r>
            <a:r>
              <a:rPr lang="en-GB" dirty="0">
                <a:solidFill>
                  <a:srgbClr val="FC4F08"/>
                </a:solidFill>
                <a:latin typeface="Monaco" pitchFamily="2" charset="77"/>
              </a:rPr>
              <a:t>1000</a:t>
            </a:r>
            <a:r>
              <a:rPr lang="en-GB" dirty="0">
                <a:solidFill>
                  <a:srgbClr val="000000"/>
                </a:solidFill>
                <a:latin typeface="Monaco" pitchFamily="2" charset="77"/>
              </a:rPr>
              <a:t>, </a:t>
            </a:r>
            <a:r>
              <a:rPr lang="en-GB" dirty="0" err="1">
                <a:solidFill>
                  <a:srgbClr val="000075"/>
                </a:solidFill>
                <a:latin typeface="Monaco" pitchFamily="2" charset="77"/>
              </a:rPr>
              <a:t>tol</a:t>
            </a:r>
            <a:r>
              <a:rPr lang="en-GB" dirty="0">
                <a:solidFill>
                  <a:srgbClr val="434343"/>
                </a:solidFill>
                <a:latin typeface="Monaco" pitchFamily="2" charset="77"/>
              </a:rPr>
              <a:t>=</a:t>
            </a:r>
            <a:r>
              <a:rPr lang="en-GB" dirty="0">
                <a:solidFill>
                  <a:srgbClr val="FC4F08"/>
                </a:solidFill>
                <a:latin typeface="Monaco" pitchFamily="2" charset="77"/>
              </a:rPr>
              <a:t>1e-3</a:t>
            </a:r>
            <a:r>
              <a:rPr lang="en-GB" dirty="0">
                <a:solidFill>
                  <a:srgbClr val="000000"/>
                </a:solidFill>
                <a:latin typeface="Monaco" pitchFamily="2" charset="77"/>
              </a:rPr>
              <a:t>, </a:t>
            </a:r>
            <a:r>
              <a:rPr lang="en-GB" dirty="0">
                <a:solidFill>
                  <a:srgbClr val="000075"/>
                </a:solidFill>
                <a:latin typeface="Monaco" pitchFamily="2" charset="77"/>
              </a:rPr>
              <a:t>penalty</a:t>
            </a:r>
            <a:r>
              <a:rPr lang="en-GB" dirty="0">
                <a:solidFill>
                  <a:srgbClr val="434343"/>
                </a:solidFill>
                <a:latin typeface="Monaco" pitchFamily="2" charset="77"/>
              </a:rPr>
              <a:t>=</a:t>
            </a:r>
            <a:r>
              <a:rPr lang="en-GB" dirty="0">
                <a:solidFill>
                  <a:srgbClr val="285453"/>
                </a:solidFill>
                <a:latin typeface="Monaco" pitchFamily="2" charset="77"/>
              </a:rPr>
              <a:t>None</a:t>
            </a:r>
            <a:r>
              <a:rPr lang="en-GB" dirty="0">
                <a:solidFill>
                  <a:srgbClr val="000000"/>
                </a:solidFill>
                <a:latin typeface="Monaco" pitchFamily="2" charset="77"/>
              </a:rPr>
              <a:t>, </a:t>
            </a:r>
            <a:r>
              <a:rPr lang="en-GB" dirty="0">
                <a:solidFill>
                  <a:srgbClr val="000075"/>
                </a:solidFill>
                <a:latin typeface="Monaco" pitchFamily="2" charset="77"/>
              </a:rPr>
              <a:t>eta0</a:t>
            </a:r>
            <a:r>
              <a:rPr lang="en-GB" dirty="0">
                <a:solidFill>
                  <a:srgbClr val="434343"/>
                </a:solidFill>
                <a:latin typeface="Monaco" pitchFamily="2" charset="77"/>
              </a:rPr>
              <a:t>=</a:t>
            </a:r>
            <a:r>
              <a:rPr lang="en-GB" dirty="0">
                <a:solidFill>
                  <a:srgbClr val="FC4F08"/>
                </a:solidFill>
                <a:latin typeface="Monaco" pitchFamily="2" charset="77"/>
              </a:rPr>
              <a:t>0.1</a:t>
            </a:r>
            <a:r>
              <a:rPr lang="en-GB" dirty="0">
                <a:solidFill>
                  <a:srgbClr val="000000"/>
                </a:solidFill>
                <a:latin typeface="Monaco" pitchFamily="2" charset="77"/>
              </a:rPr>
              <a:t>) </a:t>
            </a:r>
          </a:p>
          <a:p>
            <a:r>
              <a:rPr lang="en-GB" dirty="0" err="1">
                <a:solidFill>
                  <a:srgbClr val="000075"/>
                </a:solidFill>
                <a:latin typeface="Monaco" pitchFamily="2" charset="77"/>
              </a:rPr>
              <a:t>sgd_reg</a:t>
            </a:r>
            <a:r>
              <a:rPr lang="en-GB" dirty="0" err="1">
                <a:solidFill>
                  <a:srgbClr val="434343"/>
                </a:solidFill>
                <a:latin typeface="Monaco" pitchFamily="2" charset="77"/>
              </a:rPr>
              <a:t>.</a:t>
            </a:r>
            <a:r>
              <a:rPr lang="en-GB" dirty="0" err="1">
                <a:solidFill>
                  <a:srgbClr val="000075"/>
                </a:solidFill>
                <a:latin typeface="Monaco" pitchFamily="2" charset="77"/>
              </a:rPr>
              <a:t>fit</a:t>
            </a:r>
            <a:r>
              <a:rPr lang="en-GB" dirty="0">
                <a:solidFill>
                  <a:srgbClr val="000000"/>
                </a:solidFill>
                <a:latin typeface="Monaco" pitchFamily="2" charset="77"/>
              </a:rPr>
              <a:t>(</a:t>
            </a:r>
            <a:r>
              <a:rPr lang="en-GB" dirty="0">
                <a:solidFill>
                  <a:srgbClr val="000075"/>
                </a:solidFill>
                <a:latin typeface="Monaco" pitchFamily="2" charset="77"/>
              </a:rPr>
              <a:t>X</a:t>
            </a:r>
            <a:r>
              <a:rPr lang="en-GB" dirty="0">
                <a:solidFill>
                  <a:srgbClr val="000000"/>
                </a:solidFill>
                <a:latin typeface="Monaco" pitchFamily="2" charset="77"/>
              </a:rPr>
              <a:t>, </a:t>
            </a:r>
            <a:r>
              <a:rPr lang="en-GB" dirty="0" err="1">
                <a:solidFill>
                  <a:srgbClr val="000075"/>
                </a:solidFill>
                <a:latin typeface="Monaco" pitchFamily="2" charset="77"/>
              </a:rPr>
              <a:t>y</a:t>
            </a:r>
            <a:r>
              <a:rPr lang="en-GB" dirty="0" err="1">
                <a:solidFill>
                  <a:srgbClr val="434343"/>
                </a:solidFill>
                <a:latin typeface="Monaco" pitchFamily="2" charset="77"/>
              </a:rPr>
              <a:t>.</a:t>
            </a:r>
            <a:r>
              <a:rPr lang="en-GB" dirty="0" err="1">
                <a:solidFill>
                  <a:srgbClr val="000075"/>
                </a:solidFill>
                <a:latin typeface="Monaco" pitchFamily="2" charset="77"/>
              </a:rPr>
              <a:t>ravel</a:t>
            </a:r>
            <a:r>
              <a:rPr lang="en-GB" dirty="0">
                <a:solidFill>
                  <a:srgbClr val="000000"/>
                </a:solidFill>
                <a:latin typeface="Monaco" pitchFamily="2" charset="77"/>
              </a:rPr>
              <a:t>())</a:t>
            </a:r>
            <a:endParaRPr lang="en-GB" dirty="0">
              <a:solidFill>
                <a:srgbClr val="000075"/>
              </a:solidFill>
              <a:effectLst/>
              <a:latin typeface="Monaco" pitchFamily="2" charset="77"/>
            </a:endParaRPr>
          </a:p>
        </p:txBody>
      </p:sp>
    </p:spTree>
    <p:extLst>
      <p:ext uri="{BB962C8B-B14F-4D97-AF65-F5344CB8AC3E}">
        <p14:creationId xmlns:p14="http://schemas.microsoft.com/office/powerpoint/2010/main" val="718831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9429207" cy="1242423"/>
          </a:xfrm>
        </p:spPr>
        <p:txBody>
          <a:bodyPr>
            <a:normAutofit/>
          </a:bodyPr>
          <a:lstStyle/>
          <a:p>
            <a:r>
              <a:rPr lang="en-GB" b="1" dirty="0"/>
              <a:t>Mini-batch Gradient Descent</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13807" y="998357"/>
            <a:ext cx="10515600" cy="3049208"/>
          </a:xfrm>
        </p:spPr>
        <p:txBody>
          <a:bodyPr>
            <a:normAutofit/>
          </a:bodyPr>
          <a:lstStyle/>
          <a:p>
            <a:pPr>
              <a:lnSpc>
                <a:spcPct val="100000"/>
              </a:lnSpc>
            </a:pPr>
            <a:r>
              <a:rPr lang="en-GB" sz="2400" dirty="0"/>
              <a:t>instead of computing the gradients based on the full training set (as in Batch GD) or based on just one instance (as in Stochastic GD), Mini-batch GD computes the gradients on </a:t>
            </a:r>
            <a:r>
              <a:rPr lang="en-GB" sz="2400" b="1" dirty="0"/>
              <a:t>small</a:t>
            </a:r>
            <a:r>
              <a:rPr lang="en-GB" sz="2400" dirty="0"/>
              <a:t> </a:t>
            </a:r>
            <a:r>
              <a:rPr lang="en-GB" sz="2400" b="1" dirty="0"/>
              <a:t>random</a:t>
            </a:r>
            <a:r>
              <a:rPr lang="en-GB" sz="2400" dirty="0"/>
              <a:t> </a:t>
            </a:r>
            <a:r>
              <a:rPr lang="en-GB" sz="2400" b="1" dirty="0"/>
              <a:t>sets</a:t>
            </a:r>
            <a:r>
              <a:rPr lang="en-GB" sz="2400" dirty="0"/>
              <a:t> of instances called </a:t>
            </a:r>
            <a:r>
              <a:rPr lang="en-GB" sz="2400" b="1" dirty="0"/>
              <a:t>mini-batches</a:t>
            </a:r>
            <a:r>
              <a:rPr lang="en-GB" sz="2400" dirty="0"/>
              <a:t>. </a:t>
            </a:r>
          </a:p>
          <a:p>
            <a:pPr>
              <a:lnSpc>
                <a:spcPct val="100000"/>
              </a:lnSpc>
            </a:pPr>
            <a:r>
              <a:rPr lang="en-GB" sz="2400" dirty="0"/>
              <a:t>The main advantage of Mini-batch GD over Stochastic GD is that you can get a performance boost from hardware optimization of matrix operations, especially when using GPUs.</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4" name="Picture 3">
            <a:extLst>
              <a:ext uri="{FF2B5EF4-FFF2-40B4-BE49-F238E27FC236}">
                <a16:creationId xmlns:a16="http://schemas.microsoft.com/office/drawing/2014/main" id="{107A570F-D84B-5E46-8A2A-5759BB30E817}"/>
              </a:ext>
            </a:extLst>
          </p:cNvPr>
          <p:cNvPicPr>
            <a:picLocks noChangeAspect="1"/>
          </p:cNvPicPr>
          <p:nvPr/>
        </p:nvPicPr>
        <p:blipFill>
          <a:blip r:embed="rId3"/>
          <a:stretch>
            <a:fillRect/>
          </a:stretch>
        </p:blipFill>
        <p:spPr>
          <a:xfrm>
            <a:off x="3449543" y="3069522"/>
            <a:ext cx="6920593" cy="3788478"/>
          </a:xfrm>
          <a:prstGeom prst="rect">
            <a:avLst/>
          </a:prstGeom>
        </p:spPr>
      </p:pic>
    </p:spTree>
    <p:extLst>
      <p:ext uri="{BB962C8B-B14F-4D97-AF65-F5344CB8AC3E}">
        <p14:creationId xmlns:p14="http://schemas.microsoft.com/office/powerpoint/2010/main" val="2313512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9429207" cy="1242423"/>
          </a:xfrm>
        </p:spPr>
        <p:txBody>
          <a:bodyPr>
            <a:normAutofit/>
          </a:bodyPr>
          <a:lstStyle/>
          <a:p>
            <a:r>
              <a:rPr lang="en-GB" b="1" dirty="0"/>
              <a:t>Polynomial 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13807" y="998357"/>
            <a:ext cx="10515600" cy="1368325"/>
          </a:xfrm>
        </p:spPr>
        <p:txBody>
          <a:bodyPr>
            <a:normAutofit/>
          </a:bodyPr>
          <a:lstStyle/>
          <a:p>
            <a:pPr>
              <a:lnSpc>
                <a:spcPct val="100000"/>
              </a:lnSpc>
            </a:pPr>
            <a:r>
              <a:rPr lang="en-GB" sz="2400" dirty="0"/>
              <a:t>Clearly, a straight line will never fit this data properly. So let’s use Scikit-</a:t>
            </a:r>
            <a:r>
              <a:rPr lang="en-GB" sz="2400" dirty="0" err="1"/>
              <a:t>Learn’s</a:t>
            </a:r>
            <a:r>
              <a:rPr lang="en-GB" sz="2400" dirty="0"/>
              <a:t> </a:t>
            </a:r>
            <a:r>
              <a:rPr lang="en-GB" sz="2400" dirty="0" err="1"/>
              <a:t>PolynomialFeatures</a:t>
            </a:r>
            <a:r>
              <a:rPr lang="en-GB" sz="2400" dirty="0"/>
              <a:t> class to transform our training data, adding the square (2nd-degree polynomial) of each feature in the training set as new features.</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7" name="Picture 6">
            <a:extLst>
              <a:ext uri="{FF2B5EF4-FFF2-40B4-BE49-F238E27FC236}">
                <a16:creationId xmlns:a16="http://schemas.microsoft.com/office/drawing/2014/main" id="{45F37356-D974-9148-902F-EC01CE01A854}"/>
              </a:ext>
            </a:extLst>
          </p:cNvPr>
          <p:cNvPicPr>
            <a:picLocks noChangeAspect="1"/>
          </p:cNvPicPr>
          <p:nvPr/>
        </p:nvPicPr>
        <p:blipFill>
          <a:blip r:embed="rId3"/>
          <a:stretch>
            <a:fillRect/>
          </a:stretch>
        </p:blipFill>
        <p:spPr>
          <a:xfrm>
            <a:off x="2207980" y="2245245"/>
            <a:ext cx="6405657" cy="4139854"/>
          </a:xfrm>
          <a:prstGeom prst="rect">
            <a:avLst/>
          </a:prstGeom>
        </p:spPr>
      </p:pic>
    </p:spTree>
    <p:extLst>
      <p:ext uri="{BB962C8B-B14F-4D97-AF65-F5344CB8AC3E}">
        <p14:creationId xmlns:p14="http://schemas.microsoft.com/office/powerpoint/2010/main" val="2770058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9429207" cy="1242423"/>
          </a:xfrm>
        </p:spPr>
        <p:txBody>
          <a:bodyPr>
            <a:normAutofit/>
          </a:bodyPr>
          <a:lstStyle/>
          <a:p>
            <a:r>
              <a:rPr lang="en-GB" b="1" dirty="0"/>
              <a:t>Polynomial Regression</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7" name="Picture 6">
            <a:extLst>
              <a:ext uri="{FF2B5EF4-FFF2-40B4-BE49-F238E27FC236}">
                <a16:creationId xmlns:a16="http://schemas.microsoft.com/office/drawing/2014/main" id="{45F37356-D974-9148-902F-EC01CE01A854}"/>
              </a:ext>
            </a:extLst>
          </p:cNvPr>
          <p:cNvPicPr>
            <a:picLocks noChangeAspect="1"/>
          </p:cNvPicPr>
          <p:nvPr/>
        </p:nvPicPr>
        <p:blipFill>
          <a:blip r:embed="rId3"/>
          <a:stretch>
            <a:fillRect/>
          </a:stretch>
        </p:blipFill>
        <p:spPr>
          <a:xfrm>
            <a:off x="5552802" y="2833470"/>
            <a:ext cx="5807068" cy="3752997"/>
          </a:xfrm>
          <a:prstGeom prst="rect">
            <a:avLst/>
          </a:prstGeom>
        </p:spPr>
      </p:pic>
      <p:sp>
        <p:nvSpPr>
          <p:cNvPr id="8" name="Rectangle 7">
            <a:extLst>
              <a:ext uri="{FF2B5EF4-FFF2-40B4-BE49-F238E27FC236}">
                <a16:creationId xmlns:a16="http://schemas.microsoft.com/office/drawing/2014/main" id="{F24FE0E0-7D8E-2347-A8D0-670B01F8B388}"/>
              </a:ext>
            </a:extLst>
          </p:cNvPr>
          <p:cNvSpPr/>
          <p:nvPr/>
        </p:nvSpPr>
        <p:spPr>
          <a:xfrm>
            <a:off x="738441" y="938318"/>
            <a:ext cx="10466331" cy="2952347"/>
          </a:xfrm>
          <a:prstGeom prst="rect">
            <a:avLst/>
          </a:prstGeom>
        </p:spPr>
        <p:txBody>
          <a:bodyPr wrap="square">
            <a:spAutoFit/>
          </a:bodyPr>
          <a:lstStyle/>
          <a:p>
            <a:pPr>
              <a:lnSpc>
                <a:spcPct val="150000"/>
              </a:lnSpc>
            </a:pPr>
            <a:r>
              <a:rPr lang="en-GB" dirty="0">
                <a:solidFill>
                  <a:srgbClr val="000087"/>
                </a:solidFill>
                <a:latin typeface="Monaco" pitchFamily="2" charset="77"/>
              </a:rPr>
              <a:t>&gt;&gt;&gt; </a:t>
            </a:r>
            <a:r>
              <a:rPr lang="en-GB" dirty="0">
                <a:solidFill>
                  <a:srgbClr val="0A5287"/>
                </a:solidFill>
                <a:latin typeface="Monaco" pitchFamily="2" charset="77"/>
              </a:rPr>
              <a:t>from </a:t>
            </a:r>
            <a:r>
              <a:rPr lang="en-GB" dirty="0" err="1">
                <a:solidFill>
                  <a:srgbClr val="18C0FF"/>
                </a:solidFill>
                <a:latin typeface="Monaco" pitchFamily="2" charset="77"/>
              </a:rPr>
              <a:t>sklearn.preprocessing</a:t>
            </a:r>
            <a:r>
              <a:rPr lang="en-GB" dirty="0">
                <a:solidFill>
                  <a:srgbClr val="18C0FF"/>
                </a:solidFill>
                <a:latin typeface="Monaco" pitchFamily="2" charset="77"/>
              </a:rPr>
              <a:t> </a:t>
            </a:r>
            <a:r>
              <a:rPr lang="en-GB" dirty="0">
                <a:solidFill>
                  <a:srgbClr val="0A5287"/>
                </a:solidFill>
                <a:latin typeface="Monaco" pitchFamily="2" charset="77"/>
              </a:rPr>
              <a:t>import </a:t>
            </a:r>
            <a:r>
              <a:rPr lang="en-GB" dirty="0" err="1">
                <a:solidFill>
                  <a:srgbClr val="000075"/>
                </a:solidFill>
                <a:latin typeface="Monaco" pitchFamily="2" charset="77"/>
              </a:rPr>
              <a:t>PolynomialFeatures</a:t>
            </a:r>
            <a:endParaRPr lang="en-GB" dirty="0">
              <a:solidFill>
                <a:srgbClr val="18C0FF"/>
              </a:solidFill>
              <a:latin typeface="Monaco" pitchFamily="2" charset="77"/>
            </a:endParaRPr>
          </a:p>
          <a:p>
            <a:pPr>
              <a:lnSpc>
                <a:spcPct val="150000"/>
              </a:lnSpc>
            </a:pPr>
            <a:r>
              <a:rPr lang="en-GB" dirty="0">
                <a:solidFill>
                  <a:srgbClr val="000087"/>
                </a:solidFill>
                <a:latin typeface="Monaco" pitchFamily="2" charset="77"/>
              </a:rPr>
              <a:t>&gt;&gt;&gt; </a:t>
            </a:r>
            <a:r>
              <a:rPr lang="en-GB" dirty="0" err="1">
                <a:solidFill>
                  <a:srgbClr val="000075"/>
                </a:solidFill>
                <a:latin typeface="Monaco" pitchFamily="2" charset="77"/>
              </a:rPr>
              <a:t>poly_features</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PolynomialFeatures</a:t>
            </a:r>
            <a:r>
              <a:rPr lang="en-GB" dirty="0">
                <a:solidFill>
                  <a:srgbClr val="000000"/>
                </a:solidFill>
                <a:latin typeface="Monaco" pitchFamily="2" charset="77"/>
              </a:rPr>
              <a:t>(</a:t>
            </a:r>
            <a:r>
              <a:rPr lang="en-GB" dirty="0">
                <a:solidFill>
                  <a:srgbClr val="000075"/>
                </a:solidFill>
                <a:latin typeface="Monaco" pitchFamily="2" charset="77"/>
              </a:rPr>
              <a:t>degree</a:t>
            </a:r>
            <a:r>
              <a:rPr lang="en-GB" dirty="0">
                <a:solidFill>
                  <a:srgbClr val="434343"/>
                </a:solidFill>
                <a:latin typeface="Monaco" pitchFamily="2" charset="77"/>
              </a:rPr>
              <a:t>=</a:t>
            </a:r>
            <a:r>
              <a:rPr lang="en-GB" dirty="0">
                <a:solidFill>
                  <a:srgbClr val="FC4F08"/>
                </a:solidFill>
                <a:latin typeface="Monaco" pitchFamily="2" charset="77"/>
              </a:rPr>
              <a:t>2</a:t>
            </a:r>
            <a:r>
              <a:rPr lang="en-GB" dirty="0">
                <a:solidFill>
                  <a:srgbClr val="000000"/>
                </a:solidFill>
                <a:latin typeface="Monaco" pitchFamily="2" charset="77"/>
              </a:rPr>
              <a:t>, </a:t>
            </a:r>
            <a:r>
              <a:rPr lang="en-GB" dirty="0" err="1">
                <a:solidFill>
                  <a:srgbClr val="000075"/>
                </a:solidFill>
                <a:latin typeface="Monaco" pitchFamily="2" charset="77"/>
              </a:rPr>
              <a:t>include_bias</a:t>
            </a:r>
            <a:r>
              <a:rPr lang="en-GB" dirty="0">
                <a:solidFill>
                  <a:srgbClr val="434343"/>
                </a:solidFill>
                <a:latin typeface="Monaco" pitchFamily="2" charset="77"/>
              </a:rPr>
              <a:t>=</a:t>
            </a:r>
            <a:r>
              <a:rPr lang="en-GB" dirty="0">
                <a:solidFill>
                  <a:srgbClr val="285453"/>
                </a:solidFill>
                <a:latin typeface="Monaco" pitchFamily="2" charset="77"/>
              </a:rPr>
              <a:t>False</a:t>
            </a:r>
            <a:r>
              <a:rPr lang="en-GB" dirty="0">
                <a:solidFill>
                  <a:srgbClr val="000000"/>
                </a:solidFill>
                <a:latin typeface="Monaco" pitchFamily="2" charset="77"/>
              </a:rPr>
              <a:t>) </a:t>
            </a:r>
          </a:p>
          <a:p>
            <a:pPr>
              <a:lnSpc>
                <a:spcPct val="150000"/>
              </a:lnSpc>
            </a:pPr>
            <a:r>
              <a:rPr lang="en-GB" dirty="0">
                <a:solidFill>
                  <a:srgbClr val="000087"/>
                </a:solidFill>
                <a:latin typeface="Monaco" pitchFamily="2" charset="77"/>
              </a:rPr>
              <a:t>&gt;&gt;&gt; </a:t>
            </a:r>
            <a:r>
              <a:rPr lang="en-GB" dirty="0" err="1">
                <a:solidFill>
                  <a:srgbClr val="000075"/>
                </a:solidFill>
                <a:latin typeface="Monaco" pitchFamily="2" charset="77"/>
              </a:rPr>
              <a:t>X_poly</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poly_features</a:t>
            </a:r>
            <a:r>
              <a:rPr lang="en-GB" dirty="0" err="1">
                <a:solidFill>
                  <a:srgbClr val="434343"/>
                </a:solidFill>
                <a:latin typeface="Monaco" pitchFamily="2" charset="77"/>
              </a:rPr>
              <a:t>.</a:t>
            </a:r>
            <a:r>
              <a:rPr lang="en-GB" dirty="0" err="1">
                <a:solidFill>
                  <a:srgbClr val="000075"/>
                </a:solidFill>
                <a:latin typeface="Monaco" pitchFamily="2" charset="77"/>
              </a:rPr>
              <a:t>fit_transform</a:t>
            </a:r>
            <a:r>
              <a:rPr lang="en-GB" dirty="0">
                <a:solidFill>
                  <a:srgbClr val="000000"/>
                </a:solidFill>
                <a:latin typeface="Monaco" pitchFamily="2" charset="77"/>
              </a:rPr>
              <a:t>(</a:t>
            </a:r>
            <a:r>
              <a:rPr lang="en-GB" dirty="0">
                <a:solidFill>
                  <a:srgbClr val="000075"/>
                </a:solidFill>
                <a:latin typeface="Monaco" pitchFamily="2" charset="77"/>
              </a:rPr>
              <a:t>X</a:t>
            </a:r>
            <a:r>
              <a:rPr lang="en-GB" dirty="0">
                <a:solidFill>
                  <a:srgbClr val="000000"/>
                </a:solidFill>
                <a:latin typeface="Monaco" pitchFamily="2" charset="77"/>
              </a:rPr>
              <a:t>)</a:t>
            </a:r>
            <a:endParaRPr lang="en-GB" dirty="0">
              <a:solidFill>
                <a:srgbClr val="000075"/>
              </a:solidFill>
              <a:latin typeface="Monaco" pitchFamily="2" charset="77"/>
            </a:endParaRPr>
          </a:p>
          <a:p>
            <a:pPr>
              <a:lnSpc>
                <a:spcPct val="150000"/>
              </a:lnSpc>
            </a:pPr>
            <a:r>
              <a:rPr lang="en-GB" dirty="0">
                <a:solidFill>
                  <a:srgbClr val="000087"/>
                </a:solidFill>
                <a:latin typeface="Monaco" pitchFamily="2" charset="77"/>
              </a:rPr>
              <a:t>&gt;&gt;&gt; </a:t>
            </a:r>
            <a:r>
              <a:rPr lang="en-GB" dirty="0">
                <a:solidFill>
                  <a:srgbClr val="000075"/>
                </a:solidFill>
                <a:latin typeface="Monaco" pitchFamily="2" charset="77"/>
              </a:rPr>
              <a:t>X</a:t>
            </a:r>
            <a:r>
              <a:rPr lang="en-GB" dirty="0">
                <a:solidFill>
                  <a:srgbClr val="000000"/>
                </a:solidFill>
                <a:latin typeface="Monaco" pitchFamily="2" charset="77"/>
              </a:rPr>
              <a:t>[</a:t>
            </a:r>
            <a:r>
              <a:rPr lang="en-GB" dirty="0">
                <a:solidFill>
                  <a:srgbClr val="FC4F08"/>
                </a:solidFill>
                <a:latin typeface="Monaco" pitchFamily="2" charset="77"/>
              </a:rPr>
              <a:t>0</a:t>
            </a:r>
            <a:r>
              <a:rPr lang="en-GB" dirty="0">
                <a:solidFill>
                  <a:srgbClr val="000000"/>
                </a:solidFill>
                <a:latin typeface="Monaco" pitchFamily="2" charset="77"/>
              </a:rPr>
              <a:t>]</a:t>
            </a:r>
            <a:endParaRPr lang="en-GB" dirty="0">
              <a:solidFill>
                <a:srgbClr val="000087"/>
              </a:solidFill>
              <a:latin typeface="Monaco" pitchFamily="2" charset="77"/>
            </a:endParaRPr>
          </a:p>
          <a:p>
            <a:pPr>
              <a:lnSpc>
                <a:spcPct val="150000"/>
              </a:lnSpc>
            </a:pPr>
            <a:r>
              <a:rPr lang="en-GB" dirty="0">
                <a:solidFill>
                  <a:srgbClr val="000000"/>
                </a:solidFill>
                <a:latin typeface="Monaco" pitchFamily="2" charset="77"/>
              </a:rPr>
              <a:t>array([-0.75275929])</a:t>
            </a:r>
          </a:p>
          <a:p>
            <a:pPr>
              <a:lnSpc>
                <a:spcPct val="150000"/>
              </a:lnSpc>
            </a:pPr>
            <a:r>
              <a:rPr lang="en-GB" dirty="0">
                <a:solidFill>
                  <a:srgbClr val="000087"/>
                </a:solidFill>
                <a:latin typeface="Monaco" pitchFamily="2" charset="77"/>
              </a:rPr>
              <a:t>&gt;&gt;&gt; </a:t>
            </a:r>
            <a:r>
              <a:rPr lang="en-GB" dirty="0" err="1">
                <a:solidFill>
                  <a:srgbClr val="000075"/>
                </a:solidFill>
                <a:latin typeface="Monaco" pitchFamily="2" charset="77"/>
              </a:rPr>
              <a:t>X_poly</a:t>
            </a:r>
            <a:r>
              <a:rPr lang="en-GB" dirty="0">
                <a:solidFill>
                  <a:srgbClr val="000000"/>
                </a:solidFill>
                <a:latin typeface="Monaco" pitchFamily="2" charset="77"/>
              </a:rPr>
              <a:t>[</a:t>
            </a:r>
            <a:r>
              <a:rPr lang="en-GB" dirty="0">
                <a:solidFill>
                  <a:srgbClr val="FC4F08"/>
                </a:solidFill>
                <a:latin typeface="Monaco" pitchFamily="2" charset="77"/>
              </a:rPr>
              <a:t>0</a:t>
            </a:r>
            <a:r>
              <a:rPr lang="en-GB" dirty="0">
                <a:solidFill>
                  <a:srgbClr val="000000"/>
                </a:solidFill>
                <a:latin typeface="Monaco" pitchFamily="2" charset="77"/>
              </a:rPr>
              <a:t>]</a:t>
            </a:r>
            <a:endParaRPr lang="en-GB" dirty="0">
              <a:solidFill>
                <a:srgbClr val="000075"/>
              </a:solidFill>
              <a:latin typeface="Monaco" pitchFamily="2" charset="77"/>
            </a:endParaRPr>
          </a:p>
          <a:p>
            <a:pPr>
              <a:lnSpc>
                <a:spcPct val="150000"/>
              </a:lnSpc>
            </a:pPr>
            <a:r>
              <a:rPr lang="en-GB" dirty="0">
                <a:solidFill>
                  <a:srgbClr val="000000"/>
                </a:solidFill>
                <a:latin typeface="Monaco" pitchFamily="2" charset="77"/>
              </a:rPr>
              <a:t>array([-0.75275929, 0.56664654])</a:t>
            </a:r>
            <a:endParaRPr lang="en-GB" dirty="0">
              <a:solidFill>
                <a:srgbClr val="000000"/>
              </a:solidFill>
              <a:effectLst/>
              <a:latin typeface="Monaco" pitchFamily="2" charset="77"/>
            </a:endParaRPr>
          </a:p>
        </p:txBody>
      </p:sp>
    </p:spTree>
    <p:extLst>
      <p:ext uri="{BB962C8B-B14F-4D97-AF65-F5344CB8AC3E}">
        <p14:creationId xmlns:p14="http://schemas.microsoft.com/office/powerpoint/2010/main" val="3359496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9429207" cy="1242423"/>
          </a:xfrm>
        </p:spPr>
        <p:txBody>
          <a:bodyPr>
            <a:normAutofit/>
          </a:bodyPr>
          <a:lstStyle/>
          <a:p>
            <a:r>
              <a:rPr lang="en-GB" b="1" dirty="0"/>
              <a:t>Polynomial Regression</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sp>
        <p:nvSpPr>
          <p:cNvPr id="3" name="Rectangle 2">
            <a:extLst>
              <a:ext uri="{FF2B5EF4-FFF2-40B4-BE49-F238E27FC236}">
                <a16:creationId xmlns:a16="http://schemas.microsoft.com/office/drawing/2014/main" id="{3AD82B3B-BE19-1945-8142-12E36D1B8E6F}"/>
              </a:ext>
            </a:extLst>
          </p:cNvPr>
          <p:cNvSpPr/>
          <p:nvPr/>
        </p:nvSpPr>
        <p:spPr>
          <a:xfrm>
            <a:off x="962593" y="918141"/>
            <a:ext cx="9741266" cy="1200329"/>
          </a:xfrm>
          <a:prstGeom prst="rect">
            <a:avLst/>
          </a:prstGeom>
        </p:spPr>
        <p:txBody>
          <a:bodyPr wrap="square">
            <a:spAutoFit/>
          </a:bodyPr>
          <a:lstStyle/>
          <a:p>
            <a:r>
              <a:rPr lang="en-GB" dirty="0">
                <a:solidFill>
                  <a:srgbClr val="000087"/>
                </a:solidFill>
                <a:latin typeface="Monaco" pitchFamily="2" charset="77"/>
              </a:rPr>
              <a:t>&gt;&gt;&gt; </a:t>
            </a:r>
            <a:r>
              <a:rPr lang="en-GB" dirty="0" err="1">
                <a:solidFill>
                  <a:srgbClr val="000075"/>
                </a:solidFill>
                <a:latin typeface="Monaco" pitchFamily="2" charset="77"/>
              </a:rPr>
              <a:t>lin_reg</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LinearRegression</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a:solidFill>
                  <a:srgbClr val="000087"/>
                </a:solidFill>
                <a:latin typeface="Monaco" pitchFamily="2" charset="77"/>
              </a:rPr>
              <a:t>&gt;&gt;&gt; </a:t>
            </a:r>
            <a:r>
              <a:rPr lang="en-GB" dirty="0" err="1">
                <a:solidFill>
                  <a:srgbClr val="000075"/>
                </a:solidFill>
                <a:latin typeface="Monaco" pitchFamily="2" charset="77"/>
              </a:rPr>
              <a:t>lin_reg</a:t>
            </a:r>
            <a:r>
              <a:rPr lang="en-GB" dirty="0" err="1">
                <a:solidFill>
                  <a:srgbClr val="434343"/>
                </a:solidFill>
                <a:latin typeface="Monaco" pitchFamily="2" charset="77"/>
              </a:rPr>
              <a:t>.</a:t>
            </a:r>
            <a:r>
              <a:rPr lang="en-GB" dirty="0" err="1">
                <a:solidFill>
                  <a:srgbClr val="000075"/>
                </a:solidFill>
                <a:latin typeface="Monaco" pitchFamily="2" charset="77"/>
              </a:rPr>
              <a:t>fit</a:t>
            </a:r>
            <a:r>
              <a:rPr lang="en-GB" dirty="0">
                <a:solidFill>
                  <a:srgbClr val="000000"/>
                </a:solidFill>
                <a:latin typeface="Monaco" pitchFamily="2" charset="77"/>
              </a:rPr>
              <a:t>(</a:t>
            </a:r>
            <a:r>
              <a:rPr lang="en-GB" dirty="0" err="1">
                <a:solidFill>
                  <a:srgbClr val="000075"/>
                </a:solidFill>
                <a:latin typeface="Monaco" pitchFamily="2" charset="77"/>
              </a:rPr>
              <a:t>X_poly</a:t>
            </a:r>
            <a:r>
              <a:rPr lang="en-GB" dirty="0">
                <a:solidFill>
                  <a:srgbClr val="000000"/>
                </a:solidFill>
                <a:latin typeface="Monaco" pitchFamily="2" charset="77"/>
              </a:rPr>
              <a:t>, </a:t>
            </a:r>
            <a:r>
              <a:rPr lang="en-GB" dirty="0">
                <a:solidFill>
                  <a:srgbClr val="000075"/>
                </a:solidFill>
                <a:latin typeface="Monaco" pitchFamily="2" charset="77"/>
              </a:rPr>
              <a:t>y</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a:solidFill>
                  <a:srgbClr val="000087"/>
                </a:solidFill>
                <a:latin typeface="Monaco" pitchFamily="2" charset="77"/>
              </a:rPr>
              <a:t>&gt;&gt;&gt; </a:t>
            </a:r>
            <a:r>
              <a:rPr lang="en-GB" dirty="0" err="1">
                <a:solidFill>
                  <a:srgbClr val="000075"/>
                </a:solidFill>
                <a:latin typeface="Monaco" pitchFamily="2" charset="77"/>
              </a:rPr>
              <a:t>lin_reg</a:t>
            </a:r>
            <a:r>
              <a:rPr lang="en-GB" dirty="0" err="1">
                <a:solidFill>
                  <a:srgbClr val="434343"/>
                </a:solidFill>
                <a:latin typeface="Monaco" pitchFamily="2" charset="77"/>
              </a:rPr>
              <a:t>.</a:t>
            </a:r>
            <a:r>
              <a:rPr lang="en-GB" dirty="0" err="1">
                <a:solidFill>
                  <a:srgbClr val="000075"/>
                </a:solidFill>
                <a:latin typeface="Monaco" pitchFamily="2" charset="77"/>
              </a:rPr>
              <a:t>intercept</a:t>
            </a:r>
            <a:r>
              <a:rPr lang="en-GB" dirty="0">
                <a:solidFill>
                  <a:srgbClr val="000075"/>
                </a:solidFill>
                <a:latin typeface="Monaco" pitchFamily="2" charset="77"/>
              </a:rPr>
              <a:t>_</a:t>
            </a:r>
            <a:r>
              <a:rPr lang="en-GB" dirty="0">
                <a:solidFill>
                  <a:srgbClr val="000000"/>
                </a:solidFill>
                <a:latin typeface="Monaco" pitchFamily="2" charset="77"/>
              </a:rPr>
              <a:t>, </a:t>
            </a:r>
            <a:r>
              <a:rPr lang="en-GB" dirty="0" err="1">
                <a:solidFill>
                  <a:srgbClr val="000075"/>
                </a:solidFill>
                <a:latin typeface="Monaco" pitchFamily="2" charset="77"/>
              </a:rPr>
              <a:t>lin_reg</a:t>
            </a:r>
            <a:r>
              <a:rPr lang="en-GB" dirty="0" err="1">
                <a:solidFill>
                  <a:srgbClr val="434343"/>
                </a:solidFill>
                <a:latin typeface="Monaco" pitchFamily="2" charset="77"/>
              </a:rPr>
              <a:t>.</a:t>
            </a:r>
            <a:r>
              <a:rPr lang="en-GB" dirty="0" err="1">
                <a:solidFill>
                  <a:srgbClr val="000075"/>
                </a:solidFill>
                <a:latin typeface="Monaco" pitchFamily="2" charset="77"/>
              </a:rPr>
              <a:t>coef</a:t>
            </a:r>
            <a:r>
              <a:rPr lang="en-GB" dirty="0">
                <a:solidFill>
                  <a:srgbClr val="000075"/>
                </a:solidFill>
                <a:latin typeface="Monaco" pitchFamily="2" charset="77"/>
              </a:rPr>
              <a:t>_ </a:t>
            </a:r>
          </a:p>
          <a:p>
            <a:r>
              <a:rPr lang="en-GB" dirty="0">
                <a:solidFill>
                  <a:srgbClr val="000000"/>
                </a:solidFill>
                <a:latin typeface="Monaco" pitchFamily="2" charset="77"/>
              </a:rPr>
              <a:t>(array([1.78134581]), array([[0.93366893, 0.56456263]]))</a:t>
            </a:r>
            <a:endParaRPr lang="en-GB" dirty="0">
              <a:solidFill>
                <a:srgbClr val="000000"/>
              </a:solidFill>
              <a:effectLst/>
              <a:latin typeface="Monaco" pitchFamily="2" charset="77"/>
            </a:endParaRPr>
          </a:p>
        </p:txBody>
      </p:sp>
      <p:pic>
        <p:nvPicPr>
          <p:cNvPr id="9" name="Picture 8">
            <a:extLst>
              <a:ext uri="{FF2B5EF4-FFF2-40B4-BE49-F238E27FC236}">
                <a16:creationId xmlns:a16="http://schemas.microsoft.com/office/drawing/2014/main" id="{E193DF06-2312-784A-BBE6-751A419AC3BA}"/>
              </a:ext>
            </a:extLst>
          </p:cNvPr>
          <p:cNvPicPr>
            <a:picLocks noChangeAspect="1"/>
          </p:cNvPicPr>
          <p:nvPr/>
        </p:nvPicPr>
        <p:blipFill>
          <a:blip r:embed="rId3"/>
          <a:stretch>
            <a:fillRect/>
          </a:stretch>
        </p:blipFill>
        <p:spPr>
          <a:xfrm>
            <a:off x="962593" y="2335149"/>
            <a:ext cx="6948577" cy="4446634"/>
          </a:xfrm>
          <a:prstGeom prst="rect">
            <a:avLst/>
          </a:prstGeom>
        </p:spPr>
      </p:pic>
      <p:pic>
        <p:nvPicPr>
          <p:cNvPr id="10" name="Picture 9">
            <a:extLst>
              <a:ext uri="{FF2B5EF4-FFF2-40B4-BE49-F238E27FC236}">
                <a16:creationId xmlns:a16="http://schemas.microsoft.com/office/drawing/2014/main" id="{23CD4A27-74E4-9948-B155-CF9ECAE67CAB}"/>
              </a:ext>
            </a:extLst>
          </p:cNvPr>
          <p:cNvPicPr>
            <a:picLocks noChangeAspect="1"/>
          </p:cNvPicPr>
          <p:nvPr/>
        </p:nvPicPr>
        <p:blipFill>
          <a:blip r:embed="rId4"/>
          <a:stretch>
            <a:fillRect/>
          </a:stretch>
        </p:blipFill>
        <p:spPr>
          <a:xfrm>
            <a:off x="7911170" y="5203605"/>
            <a:ext cx="3854501" cy="618971"/>
          </a:xfrm>
          <a:prstGeom prst="rect">
            <a:avLst/>
          </a:prstGeom>
        </p:spPr>
      </p:pic>
    </p:spTree>
    <p:extLst>
      <p:ext uri="{BB962C8B-B14F-4D97-AF65-F5344CB8AC3E}">
        <p14:creationId xmlns:p14="http://schemas.microsoft.com/office/powerpoint/2010/main" val="1904758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38199" y="-123042"/>
            <a:ext cx="9429207" cy="1242423"/>
          </a:xfrm>
        </p:spPr>
        <p:txBody>
          <a:bodyPr>
            <a:normAutofit/>
          </a:bodyPr>
          <a:lstStyle/>
          <a:p>
            <a:r>
              <a:rPr lang="en-GB" b="1" dirty="0"/>
              <a:t>Polynomial 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386618" y="1042955"/>
            <a:ext cx="6238322" cy="1368325"/>
          </a:xfrm>
        </p:spPr>
        <p:txBody>
          <a:bodyPr>
            <a:normAutofit/>
          </a:bodyPr>
          <a:lstStyle/>
          <a:p>
            <a:pPr>
              <a:lnSpc>
                <a:spcPct val="100000"/>
              </a:lnSpc>
            </a:pPr>
            <a:r>
              <a:rPr lang="en-GB" sz="2400" dirty="0"/>
              <a:t>If you perform high-degree Polynomial Regression, you will likely fit the training data much better than with plain Linear Regression.</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8" name="Picture 7">
            <a:extLst>
              <a:ext uri="{FF2B5EF4-FFF2-40B4-BE49-F238E27FC236}">
                <a16:creationId xmlns:a16="http://schemas.microsoft.com/office/drawing/2014/main" id="{D4203813-6C33-0F48-8E74-BC5185CB00D6}"/>
              </a:ext>
            </a:extLst>
          </p:cNvPr>
          <p:cNvPicPr>
            <a:picLocks noChangeAspect="1"/>
          </p:cNvPicPr>
          <p:nvPr/>
        </p:nvPicPr>
        <p:blipFill>
          <a:blip r:embed="rId3"/>
          <a:stretch>
            <a:fillRect/>
          </a:stretch>
        </p:blipFill>
        <p:spPr>
          <a:xfrm>
            <a:off x="1006938" y="2602976"/>
            <a:ext cx="4932831" cy="3156689"/>
          </a:xfrm>
          <a:prstGeom prst="rect">
            <a:avLst/>
          </a:prstGeom>
        </p:spPr>
      </p:pic>
      <p:pic>
        <p:nvPicPr>
          <p:cNvPr id="3" name="Picture 2">
            <a:extLst>
              <a:ext uri="{FF2B5EF4-FFF2-40B4-BE49-F238E27FC236}">
                <a16:creationId xmlns:a16="http://schemas.microsoft.com/office/drawing/2014/main" id="{62727123-9EDE-A04D-A688-9C091AC4C09B}"/>
              </a:ext>
            </a:extLst>
          </p:cNvPr>
          <p:cNvPicPr>
            <a:picLocks noChangeAspect="1"/>
          </p:cNvPicPr>
          <p:nvPr/>
        </p:nvPicPr>
        <p:blipFill>
          <a:blip r:embed="rId4"/>
          <a:stretch>
            <a:fillRect/>
          </a:stretch>
        </p:blipFill>
        <p:spPr>
          <a:xfrm>
            <a:off x="7076521" y="388412"/>
            <a:ext cx="4728861" cy="3048282"/>
          </a:xfrm>
          <a:prstGeom prst="rect">
            <a:avLst/>
          </a:prstGeom>
        </p:spPr>
      </p:pic>
      <p:pic>
        <p:nvPicPr>
          <p:cNvPr id="4" name="Picture 3">
            <a:extLst>
              <a:ext uri="{FF2B5EF4-FFF2-40B4-BE49-F238E27FC236}">
                <a16:creationId xmlns:a16="http://schemas.microsoft.com/office/drawing/2014/main" id="{1539068B-07BB-6C43-A172-871CA3F6631E}"/>
              </a:ext>
            </a:extLst>
          </p:cNvPr>
          <p:cNvPicPr>
            <a:picLocks noChangeAspect="1"/>
          </p:cNvPicPr>
          <p:nvPr/>
        </p:nvPicPr>
        <p:blipFill>
          <a:blip r:embed="rId5"/>
          <a:stretch>
            <a:fillRect/>
          </a:stretch>
        </p:blipFill>
        <p:spPr>
          <a:xfrm>
            <a:off x="7076521" y="3703180"/>
            <a:ext cx="4760699" cy="3048282"/>
          </a:xfrm>
          <a:prstGeom prst="rect">
            <a:avLst/>
          </a:prstGeom>
        </p:spPr>
      </p:pic>
    </p:spTree>
    <p:extLst>
      <p:ext uri="{BB962C8B-B14F-4D97-AF65-F5344CB8AC3E}">
        <p14:creationId xmlns:p14="http://schemas.microsoft.com/office/powerpoint/2010/main" val="3547663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26C7-BD76-1E4D-B535-C36C141915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F92882-4DAB-5E42-A7AD-9E618957ACA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7DB3DC7-3086-2B4E-BDAA-712EB703BEE2}"/>
              </a:ext>
            </a:extLst>
          </p:cNvPr>
          <p:cNvPicPr>
            <a:picLocks noChangeAspect="1"/>
          </p:cNvPicPr>
          <p:nvPr/>
        </p:nvPicPr>
        <p:blipFill>
          <a:blip r:embed="rId2"/>
          <a:stretch>
            <a:fillRect/>
          </a:stretch>
        </p:blipFill>
        <p:spPr>
          <a:xfrm>
            <a:off x="1229658" y="327029"/>
            <a:ext cx="9944847" cy="6375684"/>
          </a:xfrm>
          <a:prstGeom prst="rect">
            <a:avLst/>
          </a:prstGeom>
        </p:spPr>
      </p:pic>
    </p:spTree>
    <p:extLst>
      <p:ext uri="{BB962C8B-B14F-4D97-AF65-F5344CB8AC3E}">
        <p14:creationId xmlns:p14="http://schemas.microsoft.com/office/powerpoint/2010/main" val="3954557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52" y="42482"/>
            <a:ext cx="9429207" cy="1242423"/>
          </a:xfrm>
        </p:spPr>
        <p:txBody>
          <a:bodyPr>
            <a:normAutofit/>
          </a:bodyPr>
          <a:lstStyle/>
          <a:p>
            <a:r>
              <a:rPr lang="en-GB" b="1" dirty="0"/>
              <a:t>Further reading - Regularization </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718389" y="1131694"/>
            <a:ext cx="11366111" cy="2386045"/>
          </a:xfrm>
        </p:spPr>
        <p:txBody>
          <a:bodyPr>
            <a:normAutofit/>
          </a:bodyPr>
          <a:lstStyle/>
          <a:p>
            <a:pPr>
              <a:lnSpc>
                <a:spcPct val="100000"/>
              </a:lnSpc>
            </a:pPr>
            <a:r>
              <a:rPr lang="en-GB" sz="2400" dirty="0"/>
              <a:t>a good way to reduce overfitting is to regularize the model (i.e., to constrain it): the fewer degrees of freedom it has, the harder it will be for it to overfit the data. </a:t>
            </a:r>
          </a:p>
          <a:p>
            <a:pPr>
              <a:lnSpc>
                <a:spcPct val="100000"/>
              </a:lnSpc>
            </a:pPr>
            <a:r>
              <a:rPr lang="en-GB" sz="2400" dirty="0"/>
              <a:t>A regularization term is added to the cost function. This forces the learning algorithm to not only fit the data but also keep the model weights as small as possible</a:t>
            </a:r>
          </a:p>
          <a:p>
            <a:pPr>
              <a:lnSpc>
                <a:spcPct val="100000"/>
              </a:lnSpc>
            </a:pPr>
            <a:endParaRPr lang="en-GB" sz="2400" dirty="0"/>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7" name="Picture 6">
            <a:extLst>
              <a:ext uri="{FF2B5EF4-FFF2-40B4-BE49-F238E27FC236}">
                <a16:creationId xmlns:a16="http://schemas.microsoft.com/office/drawing/2014/main" id="{C502F244-FA93-3E4A-945B-2180305151FF}"/>
              </a:ext>
            </a:extLst>
          </p:cNvPr>
          <p:cNvPicPr>
            <a:picLocks noChangeAspect="1"/>
          </p:cNvPicPr>
          <p:nvPr/>
        </p:nvPicPr>
        <p:blipFill>
          <a:blip r:embed="rId3"/>
          <a:stretch>
            <a:fillRect/>
          </a:stretch>
        </p:blipFill>
        <p:spPr>
          <a:xfrm>
            <a:off x="2871894" y="3120340"/>
            <a:ext cx="6908594" cy="1540649"/>
          </a:xfrm>
          <a:prstGeom prst="rect">
            <a:avLst/>
          </a:prstGeom>
        </p:spPr>
      </p:pic>
      <p:pic>
        <p:nvPicPr>
          <p:cNvPr id="9" name="Picture 8">
            <a:extLst>
              <a:ext uri="{FF2B5EF4-FFF2-40B4-BE49-F238E27FC236}">
                <a16:creationId xmlns:a16="http://schemas.microsoft.com/office/drawing/2014/main" id="{5BF576E9-C6E5-694E-8184-213F926D68F8}"/>
              </a:ext>
            </a:extLst>
          </p:cNvPr>
          <p:cNvPicPr>
            <a:picLocks noChangeAspect="1"/>
          </p:cNvPicPr>
          <p:nvPr/>
        </p:nvPicPr>
        <p:blipFill>
          <a:blip r:embed="rId4"/>
          <a:stretch>
            <a:fillRect/>
          </a:stretch>
        </p:blipFill>
        <p:spPr>
          <a:xfrm>
            <a:off x="2947148" y="5099012"/>
            <a:ext cx="7038334" cy="1394693"/>
          </a:xfrm>
          <a:prstGeom prst="rect">
            <a:avLst/>
          </a:prstGeom>
        </p:spPr>
      </p:pic>
    </p:spTree>
    <p:extLst>
      <p:ext uri="{BB962C8B-B14F-4D97-AF65-F5344CB8AC3E}">
        <p14:creationId xmlns:p14="http://schemas.microsoft.com/office/powerpoint/2010/main" val="4233306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52" y="42482"/>
            <a:ext cx="9429207" cy="1242423"/>
          </a:xfrm>
        </p:spPr>
        <p:txBody>
          <a:bodyPr>
            <a:normAutofit/>
          </a:bodyPr>
          <a:lstStyle/>
          <a:p>
            <a:r>
              <a:rPr lang="en-GB" b="1" dirty="0"/>
              <a:t>Logistic 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24752" y="1524181"/>
            <a:ext cx="10940211" cy="3440306"/>
          </a:xfrm>
        </p:spPr>
        <p:txBody>
          <a:bodyPr>
            <a:normAutofit/>
          </a:bodyPr>
          <a:lstStyle/>
          <a:p>
            <a:pPr marL="0" indent="0">
              <a:lnSpc>
                <a:spcPct val="100000"/>
              </a:lnSpc>
              <a:buNone/>
            </a:pPr>
            <a:r>
              <a:rPr lang="en-GB" sz="2400" dirty="0"/>
              <a:t>Logistic Regression (also called Logit Regression) is commonly used to estimate the probability that an instance belongs to a particular class (e.g., what is the probability that this email is spam?). </a:t>
            </a:r>
          </a:p>
          <a:p>
            <a:pPr marL="0" indent="0">
              <a:lnSpc>
                <a:spcPct val="100000"/>
              </a:lnSpc>
              <a:buNone/>
            </a:pPr>
            <a:r>
              <a:rPr lang="en-GB" sz="2400" dirty="0"/>
              <a:t>If the estimated probability is greater than 50%, then the model predicts that the instance belongs to that class (called the positive class, </a:t>
            </a:r>
            <a:r>
              <a:rPr lang="en-GB" sz="2400" dirty="0" err="1"/>
              <a:t>labeled</a:t>
            </a:r>
            <a:r>
              <a:rPr lang="en-GB" sz="2400" dirty="0"/>
              <a:t> “1”), or else it predicts that it does not (i.e., it belongs to the negative class, </a:t>
            </a:r>
            <a:r>
              <a:rPr lang="en-GB" sz="2400" dirty="0" err="1"/>
              <a:t>labeled</a:t>
            </a:r>
            <a:r>
              <a:rPr lang="en-GB" sz="2400" dirty="0"/>
              <a:t> “0”). This makes it a binary classifier.</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spTree>
    <p:extLst>
      <p:ext uri="{BB962C8B-B14F-4D97-AF65-F5344CB8AC3E}">
        <p14:creationId xmlns:p14="http://schemas.microsoft.com/office/powerpoint/2010/main" val="66062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52" y="42482"/>
            <a:ext cx="9429207" cy="1242423"/>
          </a:xfrm>
        </p:spPr>
        <p:txBody>
          <a:bodyPr>
            <a:normAutofit/>
          </a:bodyPr>
          <a:lstStyle/>
          <a:p>
            <a:r>
              <a:rPr lang="en-GB" b="1" dirty="0"/>
              <a:t>Estimating Probabilities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24751" y="1081377"/>
            <a:ext cx="10940211" cy="2227985"/>
          </a:xfrm>
        </p:spPr>
        <p:txBody>
          <a:bodyPr>
            <a:normAutofit/>
          </a:bodyPr>
          <a:lstStyle/>
          <a:p>
            <a:pPr marL="0" indent="0">
              <a:lnSpc>
                <a:spcPct val="100000"/>
              </a:lnSpc>
              <a:buNone/>
            </a:pPr>
            <a:r>
              <a:rPr lang="en-GB" sz="2400" dirty="0"/>
              <a:t>Instead of outputting the result directly like the Linear Regression model does, it outputs the </a:t>
            </a:r>
            <a:r>
              <a:rPr lang="en-GB" sz="2400" b="1" dirty="0"/>
              <a:t>logistic</a:t>
            </a:r>
            <a:r>
              <a:rPr lang="en-GB" sz="2400" dirty="0"/>
              <a:t> of this result.</a:t>
            </a:r>
          </a:p>
          <a:p>
            <a:pPr marL="0" indent="0">
              <a:lnSpc>
                <a:spcPct val="100000"/>
              </a:lnSpc>
              <a:buNone/>
            </a:pPr>
            <a:r>
              <a:rPr lang="en-GB" sz="2400" dirty="0"/>
              <a:t>The logistic—noted </a:t>
            </a:r>
            <a:r>
              <a:rPr lang="el-GR" sz="2400" dirty="0"/>
              <a:t>σ(·)—</a:t>
            </a:r>
            <a:r>
              <a:rPr lang="en-GB" sz="2400" dirty="0"/>
              <a:t>is a </a:t>
            </a:r>
            <a:r>
              <a:rPr lang="en-GB" sz="2400" b="1" dirty="0"/>
              <a:t>sigmoid</a:t>
            </a:r>
            <a:r>
              <a:rPr lang="en-GB" sz="2400" dirty="0"/>
              <a:t> function (i.e., S-shaped) that outputs a number between 0 and 1.</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3" name="Picture 2">
            <a:extLst>
              <a:ext uri="{FF2B5EF4-FFF2-40B4-BE49-F238E27FC236}">
                <a16:creationId xmlns:a16="http://schemas.microsoft.com/office/drawing/2014/main" id="{E2F62A7C-F05F-A44C-A254-3B98265CE37E}"/>
              </a:ext>
            </a:extLst>
          </p:cNvPr>
          <p:cNvPicPr>
            <a:picLocks noChangeAspect="1"/>
          </p:cNvPicPr>
          <p:nvPr/>
        </p:nvPicPr>
        <p:blipFill>
          <a:blip r:embed="rId3"/>
          <a:stretch>
            <a:fillRect/>
          </a:stretch>
        </p:blipFill>
        <p:spPr>
          <a:xfrm>
            <a:off x="4332903" y="2489583"/>
            <a:ext cx="3923907" cy="1262582"/>
          </a:xfrm>
          <a:prstGeom prst="rect">
            <a:avLst/>
          </a:prstGeom>
        </p:spPr>
      </p:pic>
      <p:pic>
        <p:nvPicPr>
          <p:cNvPr id="4" name="Picture 3">
            <a:extLst>
              <a:ext uri="{FF2B5EF4-FFF2-40B4-BE49-F238E27FC236}">
                <a16:creationId xmlns:a16="http://schemas.microsoft.com/office/drawing/2014/main" id="{B50F3AA9-FDC3-4F42-A8C0-306C69B8CA86}"/>
              </a:ext>
            </a:extLst>
          </p:cNvPr>
          <p:cNvPicPr>
            <a:picLocks noChangeAspect="1"/>
          </p:cNvPicPr>
          <p:nvPr/>
        </p:nvPicPr>
        <p:blipFill>
          <a:blip r:embed="rId4"/>
          <a:stretch>
            <a:fillRect/>
          </a:stretch>
        </p:blipFill>
        <p:spPr>
          <a:xfrm>
            <a:off x="1556871" y="3831018"/>
            <a:ext cx="9804400" cy="2984500"/>
          </a:xfrm>
          <a:prstGeom prst="rect">
            <a:avLst/>
          </a:prstGeom>
        </p:spPr>
      </p:pic>
    </p:spTree>
    <p:extLst>
      <p:ext uri="{BB962C8B-B14F-4D97-AF65-F5344CB8AC3E}">
        <p14:creationId xmlns:p14="http://schemas.microsoft.com/office/powerpoint/2010/main" val="7516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p:txBody>
          <a:bodyPr>
            <a:normAutofit/>
          </a:bodyPr>
          <a:lstStyle/>
          <a:p>
            <a:r>
              <a:rPr lang="en-GB" b="1" dirty="0"/>
              <a:t>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555812" y="1947886"/>
            <a:ext cx="4231341" cy="4544989"/>
          </a:xfrm>
        </p:spPr>
        <p:txBody>
          <a:bodyPr>
            <a:normAutofit/>
          </a:bodyPr>
          <a:lstStyle/>
          <a:p>
            <a:r>
              <a:rPr lang="en-GB" sz="2400" dirty="0"/>
              <a:t>Relationship between one dependent variable and a series of other variables (independent variables)</a:t>
            </a:r>
          </a:p>
        </p:txBody>
      </p:sp>
      <p:pic>
        <p:nvPicPr>
          <p:cNvPr id="10242" name="Picture 2">
            <a:extLst>
              <a:ext uri="{FF2B5EF4-FFF2-40B4-BE49-F238E27FC236}">
                <a16:creationId xmlns:a16="http://schemas.microsoft.com/office/drawing/2014/main" id="{D36A4249-4444-2C49-9A32-80B9E133C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676" y="1397858"/>
            <a:ext cx="7364111" cy="486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3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52" y="42482"/>
            <a:ext cx="9429207" cy="1242423"/>
          </a:xfrm>
        </p:spPr>
        <p:txBody>
          <a:bodyPr>
            <a:normAutofit/>
          </a:bodyPr>
          <a:lstStyle/>
          <a:p>
            <a:r>
              <a:rPr lang="en-GB" b="1" dirty="0"/>
              <a:t>Decision Boundaries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24751" y="1054483"/>
            <a:ext cx="10940211" cy="2227985"/>
          </a:xfrm>
        </p:spPr>
        <p:txBody>
          <a:bodyPr>
            <a:normAutofit/>
          </a:bodyPr>
          <a:lstStyle/>
          <a:p>
            <a:pPr marL="0" indent="0">
              <a:lnSpc>
                <a:spcPct val="100000"/>
              </a:lnSpc>
              <a:buNone/>
            </a:pPr>
            <a:r>
              <a:rPr lang="en-GB" sz="2400" dirty="0"/>
              <a:t>Let’s use the </a:t>
            </a:r>
            <a:r>
              <a:rPr lang="en-GB" sz="2400" b="1" dirty="0"/>
              <a:t>iris dataset </a:t>
            </a:r>
            <a:r>
              <a:rPr lang="en-GB" sz="2400" dirty="0"/>
              <a:t>to illustrate Logistic Regression. This is a famous dataset that contains the sepal and petal length and width of 150 iris flowers of three different species: Iris-</a:t>
            </a:r>
            <a:r>
              <a:rPr lang="en-GB" sz="2400" dirty="0" err="1"/>
              <a:t>Setosa</a:t>
            </a:r>
            <a:r>
              <a:rPr lang="en-GB" sz="2400" dirty="0"/>
              <a:t>, Iris-Versicolor, and Iris-Virginica.</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7" name="Picture 6">
            <a:extLst>
              <a:ext uri="{FF2B5EF4-FFF2-40B4-BE49-F238E27FC236}">
                <a16:creationId xmlns:a16="http://schemas.microsoft.com/office/drawing/2014/main" id="{3CB3E321-A394-FE45-94B7-348FC0E50E43}"/>
              </a:ext>
            </a:extLst>
          </p:cNvPr>
          <p:cNvPicPr>
            <a:picLocks noChangeAspect="1"/>
          </p:cNvPicPr>
          <p:nvPr/>
        </p:nvPicPr>
        <p:blipFill>
          <a:blip r:embed="rId3"/>
          <a:stretch>
            <a:fillRect/>
          </a:stretch>
        </p:blipFill>
        <p:spPr>
          <a:xfrm>
            <a:off x="2117095" y="2350368"/>
            <a:ext cx="7957809" cy="4465906"/>
          </a:xfrm>
          <a:prstGeom prst="rect">
            <a:avLst/>
          </a:prstGeom>
        </p:spPr>
      </p:pic>
    </p:spTree>
    <p:extLst>
      <p:ext uri="{BB962C8B-B14F-4D97-AF65-F5344CB8AC3E}">
        <p14:creationId xmlns:p14="http://schemas.microsoft.com/office/powerpoint/2010/main" val="3977156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52" y="42482"/>
            <a:ext cx="9429207" cy="1242423"/>
          </a:xfrm>
        </p:spPr>
        <p:txBody>
          <a:bodyPr>
            <a:normAutofit/>
          </a:bodyPr>
          <a:lstStyle/>
          <a:p>
            <a:r>
              <a:rPr lang="en-GB" b="1" dirty="0"/>
              <a:t>Decision Boundaries</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12290" name="Picture 2" descr="Exploration of Iris dataset using scikit learn Part 1 | by Jalal Mansoori |  Analytics Vidhya | Medium">
            <a:extLst>
              <a:ext uri="{FF2B5EF4-FFF2-40B4-BE49-F238E27FC236}">
                <a16:creationId xmlns:a16="http://schemas.microsoft.com/office/drawing/2014/main" id="{58E78E14-FA9E-3249-8626-AF3158804E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649" b="2"/>
          <a:stretch/>
        </p:blipFill>
        <p:spPr bwMode="auto">
          <a:xfrm>
            <a:off x="228264" y="1465729"/>
            <a:ext cx="11735472" cy="510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010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51" y="136726"/>
            <a:ext cx="9429207" cy="1242423"/>
          </a:xfrm>
        </p:spPr>
        <p:txBody>
          <a:bodyPr>
            <a:normAutofit/>
          </a:bodyPr>
          <a:lstStyle/>
          <a:p>
            <a:r>
              <a:rPr lang="en-GB" b="1" dirty="0"/>
              <a:t>Decision Boundaries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24751" y="1445767"/>
            <a:ext cx="10940211" cy="985888"/>
          </a:xfrm>
        </p:spPr>
        <p:txBody>
          <a:bodyPr>
            <a:normAutofit/>
          </a:bodyPr>
          <a:lstStyle/>
          <a:p>
            <a:pPr marL="0" indent="0">
              <a:lnSpc>
                <a:spcPct val="100000"/>
              </a:lnSpc>
              <a:buNone/>
            </a:pPr>
            <a:r>
              <a:rPr lang="en-GB" sz="2400" dirty="0"/>
              <a:t>Let’s try to build a classifier to </a:t>
            </a:r>
            <a:r>
              <a:rPr lang="en-GB" sz="2400" b="1" dirty="0"/>
              <a:t>detect the Iris-Virginica type based only on the petal width</a:t>
            </a:r>
            <a:r>
              <a:rPr lang="en-GB" sz="2400" dirty="0"/>
              <a:t> feature. First let’s load the data:</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sp>
        <p:nvSpPr>
          <p:cNvPr id="4" name="Rectangle 3">
            <a:extLst>
              <a:ext uri="{FF2B5EF4-FFF2-40B4-BE49-F238E27FC236}">
                <a16:creationId xmlns:a16="http://schemas.microsoft.com/office/drawing/2014/main" id="{3FA87574-D724-3843-B40E-F0012EFC1623}"/>
              </a:ext>
            </a:extLst>
          </p:cNvPr>
          <p:cNvSpPr/>
          <p:nvPr/>
        </p:nvSpPr>
        <p:spPr>
          <a:xfrm>
            <a:off x="995081" y="2464760"/>
            <a:ext cx="10599550" cy="1754326"/>
          </a:xfrm>
          <a:prstGeom prst="rect">
            <a:avLst/>
          </a:prstGeom>
        </p:spPr>
        <p:txBody>
          <a:bodyPr wrap="square">
            <a:spAutoFit/>
          </a:bodyPr>
          <a:lstStyle/>
          <a:p>
            <a:r>
              <a:rPr lang="en-GB" dirty="0">
                <a:solidFill>
                  <a:srgbClr val="000087"/>
                </a:solidFill>
                <a:latin typeface="Monaco" pitchFamily="2" charset="77"/>
              </a:rPr>
              <a:t>&gt;&gt;&gt; </a:t>
            </a:r>
            <a:r>
              <a:rPr lang="en-GB" dirty="0">
                <a:solidFill>
                  <a:srgbClr val="0A5287"/>
                </a:solidFill>
                <a:latin typeface="Monaco" pitchFamily="2" charset="77"/>
              </a:rPr>
              <a:t>from </a:t>
            </a:r>
            <a:r>
              <a:rPr lang="en-GB" dirty="0" err="1">
                <a:solidFill>
                  <a:srgbClr val="18C0FF"/>
                </a:solidFill>
                <a:latin typeface="Monaco" pitchFamily="2" charset="77"/>
              </a:rPr>
              <a:t>sklearn</a:t>
            </a:r>
            <a:r>
              <a:rPr lang="en-GB" dirty="0">
                <a:solidFill>
                  <a:srgbClr val="18C0FF"/>
                </a:solidFill>
                <a:latin typeface="Monaco" pitchFamily="2" charset="77"/>
              </a:rPr>
              <a:t> </a:t>
            </a:r>
            <a:r>
              <a:rPr lang="en-GB" dirty="0">
                <a:solidFill>
                  <a:srgbClr val="0A5287"/>
                </a:solidFill>
                <a:latin typeface="Monaco" pitchFamily="2" charset="77"/>
              </a:rPr>
              <a:t>import </a:t>
            </a:r>
            <a:r>
              <a:rPr lang="en-GB" dirty="0">
                <a:solidFill>
                  <a:srgbClr val="000075"/>
                </a:solidFill>
                <a:latin typeface="Monaco" pitchFamily="2" charset="77"/>
              </a:rPr>
              <a:t>datasets</a:t>
            </a:r>
            <a:endParaRPr lang="en-GB" dirty="0">
              <a:solidFill>
                <a:srgbClr val="0A5287"/>
              </a:solidFill>
              <a:latin typeface="Monaco" pitchFamily="2" charset="77"/>
            </a:endParaRPr>
          </a:p>
          <a:p>
            <a:r>
              <a:rPr lang="en-GB" dirty="0">
                <a:solidFill>
                  <a:srgbClr val="000087"/>
                </a:solidFill>
                <a:latin typeface="Monaco" pitchFamily="2" charset="77"/>
              </a:rPr>
              <a:t>&gt;&gt;&gt; </a:t>
            </a:r>
            <a:r>
              <a:rPr lang="en-GB" dirty="0">
                <a:solidFill>
                  <a:srgbClr val="000075"/>
                </a:solidFill>
                <a:latin typeface="Monaco" pitchFamily="2" charset="77"/>
              </a:rPr>
              <a:t>iris </a:t>
            </a:r>
            <a:r>
              <a:rPr lang="en-GB" dirty="0">
                <a:solidFill>
                  <a:srgbClr val="434343"/>
                </a:solidFill>
                <a:latin typeface="Monaco" pitchFamily="2" charset="77"/>
              </a:rPr>
              <a:t>= </a:t>
            </a:r>
            <a:r>
              <a:rPr lang="en-GB" dirty="0" err="1">
                <a:solidFill>
                  <a:srgbClr val="000075"/>
                </a:solidFill>
                <a:latin typeface="Monaco" pitchFamily="2" charset="77"/>
              </a:rPr>
              <a:t>datasets</a:t>
            </a:r>
            <a:r>
              <a:rPr lang="en-GB" dirty="0" err="1">
                <a:solidFill>
                  <a:srgbClr val="434343"/>
                </a:solidFill>
                <a:latin typeface="Monaco" pitchFamily="2" charset="77"/>
              </a:rPr>
              <a:t>.</a:t>
            </a:r>
            <a:r>
              <a:rPr lang="en-GB" dirty="0" err="1">
                <a:solidFill>
                  <a:srgbClr val="000075"/>
                </a:solidFill>
                <a:latin typeface="Monaco" pitchFamily="2" charset="77"/>
              </a:rPr>
              <a:t>load_iris</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a:solidFill>
                  <a:srgbClr val="000087"/>
                </a:solidFill>
                <a:latin typeface="Monaco" pitchFamily="2" charset="77"/>
              </a:rPr>
              <a:t>&gt;&gt;&gt; </a:t>
            </a:r>
            <a:r>
              <a:rPr lang="en-GB" dirty="0">
                <a:solidFill>
                  <a:srgbClr val="285453"/>
                </a:solidFill>
                <a:latin typeface="Monaco" pitchFamily="2" charset="77"/>
              </a:rPr>
              <a:t>list</a:t>
            </a:r>
            <a:r>
              <a:rPr lang="en-GB" dirty="0">
                <a:solidFill>
                  <a:srgbClr val="000000"/>
                </a:solidFill>
                <a:latin typeface="Monaco" pitchFamily="2" charset="77"/>
              </a:rPr>
              <a:t>(</a:t>
            </a:r>
            <a:r>
              <a:rPr lang="en-GB" dirty="0" err="1">
                <a:solidFill>
                  <a:srgbClr val="000075"/>
                </a:solidFill>
                <a:latin typeface="Monaco" pitchFamily="2" charset="77"/>
              </a:rPr>
              <a:t>iris</a:t>
            </a:r>
            <a:r>
              <a:rPr lang="en-GB" dirty="0" err="1">
                <a:solidFill>
                  <a:srgbClr val="434343"/>
                </a:solidFill>
                <a:latin typeface="Monaco" pitchFamily="2" charset="77"/>
              </a:rPr>
              <a:t>.</a:t>
            </a:r>
            <a:r>
              <a:rPr lang="en-GB" dirty="0" err="1">
                <a:solidFill>
                  <a:srgbClr val="000075"/>
                </a:solidFill>
                <a:latin typeface="Monaco" pitchFamily="2" charset="77"/>
              </a:rPr>
              <a:t>keys</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a:solidFill>
                  <a:srgbClr val="000000"/>
                </a:solidFill>
                <a:latin typeface="Monaco" pitchFamily="2" charset="77"/>
              </a:rPr>
              <a:t>['data', 'target', '</a:t>
            </a:r>
            <a:r>
              <a:rPr lang="en-GB" dirty="0" err="1">
                <a:solidFill>
                  <a:srgbClr val="000000"/>
                </a:solidFill>
                <a:latin typeface="Monaco" pitchFamily="2" charset="77"/>
              </a:rPr>
              <a:t>target_names</a:t>
            </a:r>
            <a:r>
              <a:rPr lang="en-GB" dirty="0">
                <a:solidFill>
                  <a:srgbClr val="000000"/>
                </a:solidFill>
                <a:latin typeface="Monaco" pitchFamily="2" charset="77"/>
              </a:rPr>
              <a:t>', 'DESCR', '</a:t>
            </a:r>
            <a:r>
              <a:rPr lang="en-GB" dirty="0" err="1">
                <a:solidFill>
                  <a:srgbClr val="000000"/>
                </a:solidFill>
                <a:latin typeface="Monaco" pitchFamily="2" charset="77"/>
              </a:rPr>
              <a:t>feature_names</a:t>
            </a:r>
            <a:r>
              <a:rPr lang="en-GB" dirty="0">
                <a:solidFill>
                  <a:srgbClr val="000000"/>
                </a:solidFill>
                <a:latin typeface="Monaco" pitchFamily="2" charset="77"/>
              </a:rPr>
              <a:t>', 'filename’] </a:t>
            </a:r>
          </a:p>
          <a:p>
            <a:r>
              <a:rPr lang="en-GB" dirty="0">
                <a:solidFill>
                  <a:srgbClr val="000087"/>
                </a:solidFill>
                <a:latin typeface="Monaco" pitchFamily="2" charset="77"/>
              </a:rPr>
              <a:t>&gt;&gt;&gt; </a:t>
            </a:r>
            <a:r>
              <a:rPr lang="en-GB" dirty="0">
                <a:solidFill>
                  <a:srgbClr val="000075"/>
                </a:solidFill>
                <a:latin typeface="Monaco" pitchFamily="2" charset="77"/>
              </a:rPr>
              <a:t>X </a:t>
            </a:r>
            <a:r>
              <a:rPr lang="en-GB" dirty="0">
                <a:solidFill>
                  <a:srgbClr val="434343"/>
                </a:solidFill>
                <a:latin typeface="Monaco" pitchFamily="2" charset="77"/>
              </a:rPr>
              <a:t>= </a:t>
            </a:r>
            <a:r>
              <a:rPr lang="en-GB" dirty="0">
                <a:solidFill>
                  <a:srgbClr val="000075"/>
                </a:solidFill>
                <a:latin typeface="Monaco" pitchFamily="2" charset="77"/>
              </a:rPr>
              <a:t>iris</a:t>
            </a:r>
            <a:r>
              <a:rPr lang="en-GB" dirty="0">
                <a:solidFill>
                  <a:srgbClr val="000000"/>
                </a:solidFill>
                <a:latin typeface="Monaco" pitchFamily="2" charset="77"/>
              </a:rPr>
              <a:t>[</a:t>
            </a:r>
            <a:r>
              <a:rPr lang="en-GB" dirty="0">
                <a:solidFill>
                  <a:srgbClr val="BE1F04"/>
                </a:solidFill>
                <a:latin typeface="Monaco" pitchFamily="2" charset="77"/>
              </a:rPr>
              <a:t>"data"</a:t>
            </a:r>
            <a:r>
              <a:rPr lang="en-GB" dirty="0">
                <a:solidFill>
                  <a:srgbClr val="000000"/>
                </a:solidFill>
                <a:latin typeface="Monaco" pitchFamily="2" charset="77"/>
              </a:rPr>
              <a:t>][:, </a:t>
            </a:r>
            <a:r>
              <a:rPr lang="en-GB" dirty="0">
                <a:solidFill>
                  <a:srgbClr val="FC4F08"/>
                </a:solidFill>
                <a:latin typeface="Monaco" pitchFamily="2" charset="77"/>
              </a:rPr>
              <a:t>3</a:t>
            </a:r>
            <a:r>
              <a:rPr lang="en-GB" dirty="0">
                <a:solidFill>
                  <a:srgbClr val="000000"/>
                </a:solidFill>
                <a:latin typeface="Monaco" pitchFamily="2" charset="77"/>
              </a:rPr>
              <a:t>:] </a:t>
            </a:r>
            <a:r>
              <a:rPr lang="en-GB" dirty="0">
                <a:solidFill>
                  <a:srgbClr val="1083FF"/>
                </a:solidFill>
                <a:latin typeface="Monaco" pitchFamily="2" charset="77"/>
              </a:rPr>
              <a:t># petal width</a:t>
            </a:r>
            <a:endParaRPr lang="en-GB" dirty="0">
              <a:solidFill>
                <a:srgbClr val="000000"/>
              </a:solidFill>
              <a:latin typeface="Monaco" pitchFamily="2" charset="77"/>
            </a:endParaRPr>
          </a:p>
          <a:p>
            <a:r>
              <a:rPr lang="en-GB" dirty="0">
                <a:solidFill>
                  <a:srgbClr val="000087"/>
                </a:solidFill>
                <a:latin typeface="Monaco" pitchFamily="2" charset="77"/>
              </a:rPr>
              <a:t>&gt;&gt;&gt; </a:t>
            </a:r>
            <a:r>
              <a:rPr lang="en-GB" dirty="0">
                <a:solidFill>
                  <a:srgbClr val="000075"/>
                </a:solidFill>
                <a:latin typeface="Monaco" pitchFamily="2" charset="77"/>
              </a:rPr>
              <a:t>y </a:t>
            </a:r>
            <a:r>
              <a:rPr lang="en-GB" dirty="0">
                <a:solidFill>
                  <a:srgbClr val="434343"/>
                </a:solidFill>
                <a:latin typeface="Monaco" pitchFamily="2" charset="77"/>
              </a:rPr>
              <a:t>= </a:t>
            </a:r>
            <a:r>
              <a:rPr lang="en-GB" dirty="0">
                <a:solidFill>
                  <a:srgbClr val="000000"/>
                </a:solidFill>
                <a:latin typeface="Monaco" pitchFamily="2" charset="77"/>
              </a:rPr>
              <a:t>(</a:t>
            </a:r>
            <a:r>
              <a:rPr lang="en-GB" dirty="0">
                <a:solidFill>
                  <a:srgbClr val="000075"/>
                </a:solidFill>
                <a:latin typeface="Monaco" pitchFamily="2" charset="77"/>
              </a:rPr>
              <a:t>iris</a:t>
            </a:r>
            <a:r>
              <a:rPr lang="en-GB" dirty="0">
                <a:solidFill>
                  <a:srgbClr val="000000"/>
                </a:solidFill>
                <a:latin typeface="Monaco" pitchFamily="2" charset="77"/>
              </a:rPr>
              <a:t>[</a:t>
            </a:r>
            <a:r>
              <a:rPr lang="en-GB" dirty="0">
                <a:solidFill>
                  <a:srgbClr val="BE1F04"/>
                </a:solidFill>
                <a:latin typeface="Monaco" pitchFamily="2" charset="77"/>
              </a:rPr>
              <a:t>"target"</a:t>
            </a:r>
            <a:r>
              <a:rPr lang="en-GB" dirty="0">
                <a:solidFill>
                  <a:srgbClr val="000000"/>
                </a:solidFill>
                <a:latin typeface="Monaco" pitchFamily="2" charset="77"/>
              </a:rPr>
              <a:t>] </a:t>
            </a:r>
            <a:r>
              <a:rPr lang="en-GB" dirty="0">
                <a:solidFill>
                  <a:srgbClr val="434343"/>
                </a:solidFill>
                <a:latin typeface="Monaco" pitchFamily="2" charset="77"/>
              </a:rPr>
              <a:t>== </a:t>
            </a:r>
            <a:r>
              <a:rPr lang="en-GB" dirty="0">
                <a:solidFill>
                  <a:srgbClr val="FC4F08"/>
                </a:solidFill>
                <a:latin typeface="Monaco" pitchFamily="2" charset="77"/>
              </a:rPr>
              <a:t>2</a:t>
            </a:r>
            <a:r>
              <a:rPr lang="en-GB" dirty="0">
                <a:solidFill>
                  <a:srgbClr val="000000"/>
                </a:solidFill>
                <a:latin typeface="Monaco" pitchFamily="2" charset="77"/>
              </a:rPr>
              <a:t>)</a:t>
            </a:r>
            <a:r>
              <a:rPr lang="en-GB" dirty="0">
                <a:solidFill>
                  <a:srgbClr val="434343"/>
                </a:solidFill>
                <a:latin typeface="Monaco" pitchFamily="2" charset="77"/>
              </a:rPr>
              <a:t>.</a:t>
            </a:r>
            <a:r>
              <a:rPr lang="en-GB" dirty="0" err="1">
                <a:solidFill>
                  <a:srgbClr val="000075"/>
                </a:solidFill>
                <a:latin typeface="Monaco" pitchFamily="2" charset="77"/>
              </a:rPr>
              <a:t>astype</a:t>
            </a:r>
            <a:r>
              <a:rPr lang="en-GB" dirty="0">
                <a:solidFill>
                  <a:srgbClr val="000000"/>
                </a:solidFill>
                <a:latin typeface="Monaco" pitchFamily="2" charset="77"/>
              </a:rPr>
              <a:t>(</a:t>
            </a:r>
            <a:r>
              <a:rPr lang="en-GB" dirty="0" err="1">
                <a:solidFill>
                  <a:srgbClr val="000075"/>
                </a:solidFill>
                <a:latin typeface="Monaco" pitchFamily="2" charset="77"/>
              </a:rPr>
              <a:t>np</a:t>
            </a:r>
            <a:r>
              <a:rPr lang="en-GB" dirty="0" err="1">
                <a:solidFill>
                  <a:srgbClr val="434343"/>
                </a:solidFill>
                <a:latin typeface="Monaco" pitchFamily="2" charset="77"/>
              </a:rPr>
              <a:t>.</a:t>
            </a:r>
            <a:r>
              <a:rPr lang="en-GB" dirty="0" err="1">
                <a:solidFill>
                  <a:srgbClr val="000075"/>
                </a:solidFill>
                <a:latin typeface="Monaco" pitchFamily="2" charset="77"/>
              </a:rPr>
              <a:t>int</a:t>
            </a:r>
            <a:r>
              <a:rPr lang="en-GB" dirty="0">
                <a:solidFill>
                  <a:srgbClr val="000000"/>
                </a:solidFill>
                <a:latin typeface="Monaco" pitchFamily="2" charset="77"/>
              </a:rPr>
              <a:t>) </a:t>
            </a:r>
            <a:r>
              <a:rPr lang="en-GB" dirty="0">
                <a:solidFill>
                  <a:srgbClr val="1083FF"/>
                </a:solidFill>
                <a:latin typeface="Monaco" pitchFamily="2" charset="77"/>
              </a:rPr>
              <a:t># 1 if Iris-Virginica, else 0</a:t>
            </a:r>
            <a:endParaRPr lang="en-GB" dirty="0">
              <a:solidFill>
                <a:srgbClr val="1083FF"/>
              </a:solidFill>
              <a:effectLst/>
              <a:latin typeface="Monaco" pitchFamily="2" charset="77"/>
            </a:endParaRPr>
          </a:p>
        </p:txBody>
      </p:sp>
      <p:pic>
        <p:nvPicPr>
          <p:cNvPr id="3" name="Picture 2">
            <a:extLst>
              <a:ext uri="{FF2B5EF4-FFF2-40B4-BE49-F238E27FC236}">
                <a16:creationId xmlns:a16="http://schemas.microsoft.com/office/drawing/2014/main" id="{C3E839CA-51C1-994C-8BC9-3BEB045835EE}"/>
              </a:ext>
            </a:extLst>
          </p:cNvPr>
          <p:cNvPicPr>
            <a:picLocks noChangeAspect="1"/>
          </p:cNvPicPr>
          <p:nvPr/>
        </p:nvPicPr>
        <p:blipFill rotWithShape="1">
          <a:blip r:embed="rId3"/>
          <a:srcRect l="15627"/>
          <a:stretch/>
        </p:blipFill>
        <p:spPr>
          <a:xfrm>
            <a:off x="420923" y="4538557"/>
            <a:ext cx="3680162" cy="1754326"/>
          </a:xfrm>
          <a:prstGeom prst="rect">
            <a:avLst/>
          </a:prstGeom>
        </p:spPr>
      </p:pic>
      <p:pic>
        <p:nvPicPr>
          <p:cNvPr id="7" name="Picture 6">
            <a:extLst>
              <a:ext uri="{FF2B5EF4-FFF2-40B4-BE49-F238E27FC236}">
                <a16:creationId xmlns:a16="http://schemas.microsoft.com/office/drawing/2014/main" id="{1871AC6D-FD96-9644-8B5C-1B80713CE0EF}"/>
              </a:ext>
            </a:extLst>
          </p:cNvPr>
          <p:cNvPicPr>
            <a:picLocks noChangeAspect="1"/>
          </p:cNvPicPr>
          <p:nvPr/>
        </p:nvPicPr>
        <p:blipFill rotWithShape="1">
          <a:blip r:embed="rId4"/>
          <a:srcRect l="7500"/>
          <a:stretch/>
        </p:blipFill>
        <p:spPr>
          <a:xfrm>
            <a:off x="4444408" y="4485133"/>
            <a:ext cx="7582987" cy="2141156"/>
          </a:xfrm>
          <a:prstGeom prst="rect">
            <a:avLst/>
          </a:prstGeom>
        </p:spPr>
      </p:pic>
    </p:spTree>
    <p:extLst>
      <p:ext uri="{BB962C8B-B14F-4D97-AF65-F5344CB8AC3E}">
        <p14:creationId xmlns:p14="http://schemas.microsoft.com/office/powerpoint/2010/main" val="400407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51" y="136726"/>
            <a:ext cx="9429207" cy="1242423"/>
          </a:xfrm>
        </p:spPr>
        <p:txBody>
          <a:bodyPr>
            <a:normAutofit/>
          </a:bodyPr>
          <a:lstStyle/>
          <a:p>
            <a:r>
              <a:rPr lang="en-GB" b="1" dirty="0"/>
              <a:t>Decision Boundaries</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sp>
        <p:nvSpPr>
          <p:cNvPr id="8" name="Content Placeholder 5">
            <a:extLst>
              <a:ext uri="{FF2B5EF4-FFF2-40B4-BE49-F238E27FC236}">
                <a16:creationId xmlns:a16="http://schemas.microsoft.com/office/drawing/2014/main" id="{0378A5EC-A935-054E-874A-2D04DAF38A56}"/>
              </a:ext>
            </a:extLst>
          </p:cNvPr>
          <p:cNvSpPr txBox="1">
            <a:spLocks/>
          </p:cNvSpPr>
          <p:nvPr/>
        </p:nvSpPr>
        <p:spPr>
          <a:xfrm>
            <a:off x="824751" y="1811251"/>
            <a:ext cx="10940211" cy="606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030A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400" dirty="0"/>
              <a:t>Now let’s train a Logistic Regression model:</a:t>
            </a:r>
          </a:p>
        </p:txBody>
      </p:sp>
      <p:sp>
        <p:nvSpPr>
          <p:cNvPr id="9" name="Rectangle 8">
            <a:extLst>
              <a:ext uri="{FF2B5EF4-FFF2-40B4-BE49-F238E27FC236}">
                <a16:creationId xmlns:a16="http://schemas.microsoft.com/office/drawing/2014/main" id="{14EC27D2-B141-964D-9724-6A1799788977}"/>
              </a:ext>
            </a:extLst>
          </p:cNvPr>
          <p:cNvSpPr/>
          <p:nvPr/>
        </p:nvSpPr>
        <p:spPr>
          <a:xfrm>
            <a:off x="824751" y="2367170"/>
            <a:ext cx="9130554" cy="1477328"/>
          </a:xfrm>
          <a:prstGeom prst="rect">
            <a:avLst/>
          </a:prstGeom>
        </p:spPr>
        <p:txBody>
          <a:bodyPr wrap="square">
            <a:spAutoFit/>
          </a:bodyPr>
          <a:lstStyle/>
          <a:p>
            <a:br>
              <a:rPr lang="en-GB" dirty="0">
                <a:solidFill>
                  <a:srgbClr val="000000"/>
                </a:solidFill>
                <a:latin typeface="Times" pitchFamily="2" charset="0"/>
              </a:rPr>
            </a:br>
            <a:endParaRPr lang="en-GB" dirty="0">
              <a:solidFill>
                <a:srgbClr val="000000"/>
              </a:solidFill>
              <a:latin typeface="Times" pitchFamily="2" charset="0"/>
            </a:endParaRPr>
          </a:p>
          <a:p>
            <a:r>
              <a:rPr lang="en-GB" dirty="0">
                <a:solidFill>
                  <a:srgbClr val="0A5287"/>
                </a:solidFill>
                <a:latin typeface="Monaco" pitchFamily="2" charset="77"/>
              </a:rPr>
              <a:t>from </a:t>
            </a:r>
            <a:r>
              <a:rPr lang="en-GB" dirty="0" err="1">
                <a:solidFill>
                  <a:srgbClr val="18C0FF"/>
                </a:solidFill>
                <a:latin typeface="Monaco" pitchFamily="2" charset="77"/>
              </a:rPr>
              <a:t>sklearn.linear_model</a:t>
            </a:r>
            <a:r>
              <a:rPr lang="en-GB" dirty="0">
                <a:solidFill>
                  <a:srgbClr val="18C0FF"/>
                </a:solidFill>
                <a:latin typeface="Monaco" pitchFamily="2" charset="77"/>
              </a:rPr>
              <a:t> </a:t>
            </a:r>
            <a:r>
              <a:rPr lang="en-GB" dirty="0">
                <a:solidFill>
                  <a:srgbClr val="0A5287"/>
                </a:solidFill>
                <a:latin typeface="Monaco" pitchFamily="2" charset="77"/>
              </a:rPr>
              <a:t>import </a:t>
            </a:r>
            <a:r>
              <a:rPr lang="en-GB" dirty="0" err="1">
                <a:solidFill>
                  <a:srgbClr val="000075"/>
                </a:solidFill>
                <a:latin typeface="Monaco" pitchFamily="2" charset="77"/>
              </a:rPr>
              <a:t>LogisticRegression</a:t>
            </a:r>
            <a:r>
              <a:rPr lang="en-GB" dirty="0">
                <a:solidFill>
                  <a:srgbClr val="000075"/>
                </a:solidFill>
                <a:latin typeface="Monaco" pitchFamily="2" charset="77"/>
              </a:rPr>
              <a:t> </a:t>
            </a:r>
          </a:p>
          <a:p>
            <a:r>
              <a:rPr lang="en-GB" dirty="0" err="1">
                <a:solidFill>
                  <a:srgbClr val="000075"/>
                </a:solidFill>
                <a:latin typeface="Monaco" pitchFamily="2" charset="77"/>
              </a:rPr>
              <a:t>log_reg</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LogisticRegression</a:t>
            </a:r>
            <a:r>
              <a:rPr lang="en-GB" dirty="0">
                <a:solidFill>
                  <a:srgbClr val="000000"/>
                </a:solidFill>
                <a:latin typeface="Monaco" pitchFamily="2" charset="77"/>
              </a:rPr>
              <a:t>()</a:t>
            </a:r>
            <a:endParaRPr lang="en-GB" dirty="0">
              <a:solidFill>
                <a:srgbClr val="000075"/>
              </a:solidFill>
              <a:latin typeface="Monaco" pitchFamily="2" charset="77"/>
            </a:endParaRPr>
          </a:p>
          <a:p>
            <a:r>
              <a:rPr lang="en-GB" dirty="0" err="1">
                <a:solidFill>
                  <a:srgbClr val="000075"/>
                </a:solidFill>
                <a:latin typeface="Monaco" pitchFamily="2" charset="77"/>
              </a:rPr>
              <a:t>log_reg</a:t>
            </a:r>
            <a:r>
              <a:rPr lang="en-GB" dirty="0" err="1">
                <a:solidFill>
                  <a:srgbClr val="434343"/>
                </a:solidFill>
                <a:latin typeface="Monaco" pitchFamily="2" charset="77"/>
              </a:rPr>
              <a:t>.</a:t>
            </a:r>
            <a:r>
              <a:rPr lang="en-GB" dirty="0" err="1">
                <a:solidFill>
                  <a:srgbClr val="000075"/>
                </a:solidFill>
                <a:latin typeface="Monaco" pitchFamily="2" charset="77"/>
              </a:rPr>
              <a:t>fit</a:t>
            </a:r>
            <a:r>
              <a:rPr lang="en-GB" dirty="0">
                <a:solidFill>
                  <a:srgbClr val="000000"/>
                </a:solidFill>
                <a:latin typeface="Monaco" pitchFamily="2" charset="77"/>
              </a:rPr>
              <a:t>(</a:t>
            </a:r>
            <a:r>
              <a:rPr lang="en-GB" dirty="0">
                <a:solidFill>
                  <a:srgbClr val="000075"/>
                </a:solidFill>
                <a:latin typeface="Monaco" pitchFamily="2" charset="77"/>
              </a:rPr>
              <a:t>X</a:t>
            </a:r>
            <a:r>
              <a:rPr lang="en-GB" dirty="0">
                <a:solidFill>
                  <a:srgbClr val="000000"/>
                </a:solidFill>
                <a:latin typeface="Monaco" pitchFamily="2" charset="77"/>
              </a:rPr>
              <a:t>, </a:t>
            </a:r>
            <a:r>
              <a:rPr lang="en-GB" dirty="0">
                <a:solidFill>
                  <a:srgbClr val="000075"/>
                </a:solidFill>
                <a:latin typeface="Monaco" pitchFamily="2" charset="77"/>
              </a:rPr>
              <a:t>y</a:t>
            </a:r>
            <a:r>
              <a:rPr lang="en-GB" dirty="0">
                <a:solidFill>
                  <a:srgbClr val="000000"/>
                </a:solidFill>
                <a:latin typeface="Monaco" pitchFamily="2" charset="77"/>
              </a:rPr>
              <a:t>)</a:t>
            </a:r>
            <a:endParaRPr lang="en-GB" dirty="0">
              <a:solidFill>
                <a:srgbClr val="000075"/>
              </a:solidFill>
              <a:effectLst/>
              <a:latin typeface="Monaco" pitchFamily="2" charset="77"/>
            </a:endParaRPr>
          </a:p>
        </p:txBody>
      </p:sp>
    </p:spTree>
    <p:extLst>
      <p:ext uri="{BB962C8B-B14F-4D97-AF65-F5344CB8AC3E}">
        <p14:creationId xmlns:p14="http://schemas.microsoft.com/office/powerpoint/2010/main" val="1550267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51" y="136726"/>
            <a:ext cx="9429207" cy="1242423"/>
          </a:xfrm>
        </p:spPr>
        <p:txBody>
          <a:bodyPr>
            <a:normAutofit/>
          </a:bodyPr>
          <a:lstStyle/>
          <a:p>
            <a:r>
              <a:rPr lang="en-GB" b="1" dirty="0"/>
              <a:t>Decision Boundaries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24750" y="1287120"/>
            <a:ext cx="10940211" cy="985888"/>
          </a:xfrm>
        </p:spPr>
        <p:txBody>
          <a:bodyPr>
            <a:normAutofit/>
          </a:bodyPr>
          <a:lstStyle/>
          <a:p>
            <a:pPr marL="0" indent="0">
              <a:lnSpc>
                <a:spcPct val="100000"/>
              </a:lnSpc>
              <a:buNone/>
            </a:pPr>
            <a:r>
              <a:rPr lang="en-GB" sz="2400" dirty="0"/>
              <a:t>Let’s look at the model’s estimated probabilities for flowers with petal widths varying from 0 to 3 cm</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sp>
        <p:nvSpPr>
          <p:cNvPr id="3" name="Rectangle 2">
            <a:extLst>
              <a:ext uri="{FF2B5EF4-FFF2-40B4-BE49-F238E27FC236}">
                <a16:creationId xmlns:a16="http://schemas.microsoft.com/office/drawing/2014/main" id="{412D0D45-8D37-E24E-BC07-69CCCED2B459}"/>
              </a:ext>
            </a:extLst>
          </p:cNvPr>
          <p:cNvSpPr/>
          <p:nvPr/>
        </p:nvSpPr>
        <p:spPr>
          <a:xfrm>
            <a:off x="981634" y="2083028"/>
            <a:ext cx="8700248" cy="1077218"/>
          </a:xfrm>
          <a:prstGeom prst="rect">
            <a:avLst/>
          </a:prstGeom>
        </p:spPr>
        <p:txBody>
          <a:bodyPr wrap="square">
            <a:spAutoFit/>
          </a:bodyPr>
          <a:lstStyle/>
          <a:p>
            <a:r>
              <a:rPr lang="en-GB" sz="1600" dirty="0" err="1">
                <a:solidFill>
                  <a:srgbClr val="000075"/>
                </a:solidFill>
                <a:latin typeface="Monaco" pitchFamily="2" charset="77"/>
              </a:rPr>
              <a:t>X_new</a:t>
            </a:r>
            <a:r>
              <a:rPr lang="en-GB" sz="1600" dirty="0">
                <a:solidFill>
                  <a:srgbClr val="000075"/>
                </a:solidFill>
                <a:latin typeface="Monaco" pitchFamily="2" charset="77"/>
              </a:rPr>
              <a:t> </a:t>
            </a:r>
            <a:r>
              <a:rPr lang="en-GB" sz="1600" dirty="0">
                <a:solidFill>
                  <a:srgbClr val="434343"/>
                </a:solidFill>
                <a:latin typeface="Monaco" pitchFamily="2" charset="77"/>
              </a:rPr>
              <a:t>= </a:t>
            </a:r>
            <a:r>
              <a:rPr lang="en-GB" sz="1600" dirty="0" err="1">
                <a:solidFill>
                  <a:srgbClr val="000075"/>
                </a:solidFill>
                <a:latin typeface="Monaco" pitchFamily="2" charset="77"/>
              </a:rPr>
              <a:t>np</a:t>
            </a:r>
            <a:r>
              <a:rPr lang="en-GB" sz="1600" dirty="0" err="1">
                <a:solidFill>
                  <a:srgbClr val="434343"/>
                </a:solidFill>
                <a:latin typeface="Monaco" pitchFamily="2" charset="77"/>
              </a:rPr>
              <a:t>.</a:t>
            </a:r>
            <a:r>
              <a:rPr lang="en-GB" sz="1600" dirty="0" err="1">
                <a:solidFill>
                  <a:srgbClr val="000075"/>
                </a:solidFill>
                <a:latin typeface="Monaco" pitchFamily="2" charset="77"/>
              </a:rPr>
              <a:t>linspace</a:t>
            </a:r>
            <a:r>
              <a:rPr lang="en-GB" sz="1600" dirty="0">
                <a:solidFill>
                  <a:srgbClr val="000000"/>
                </a:solidFill>
                <a:latin typeface="Monaco" pitchFamily="2" charset="77"/>
              </a:rPr>
              <a:t>(</a:t>
            </a:r>
            <a:r>
              <a:rPr lang="en-GB" sz="1600" dirty="0">
                <a:solidFill>
                  <a:srgbClr val="FC4F08"/>
                </a:solidFill>
                <a:latin typeface="Monaco" pitchFamily="2" charset="77"/>
              </a:rPr>
              <a:t>0</a:t>
            </a:r>
            <a:r>
              <a:rPr lang="en-GB" sz="1600" dirty="0">
                <a:solidFill>
                  <a:srgbClr val="000000"/>
                </a:solidFill>
                <a:latin typeface="Monaco" pitchFamily="2" charset="77"/>
              </a:rPr>
              <a:t>, </a:t>
            </a:r>
            <a:r>
              <a:rPr lang="en-GB" sz="1600" dirty="0">
                <a:solidFill>
                  <a:srgbClr val="FC4F08"/>
                </a:solidFill>
                <a:latin typeface="Monaco" pitchFamily="2" charset="77"/>
              </a:rPr>
              <a:t>3</a:t>
            </a:r>
            <a:r>
              <a:rPr lang="en-GB" sz="1600" dirty="0">
                <a:solidFill>
                  <a:srgbClr val="000000"/>
                </a:solidFill>
                <a:latin typeface="Monaco" pitchFamily="2" charset="77"/>
              </a:rPr>
              <a:t>, </a:t>
            </a:r>
            <a:r>
              <a:rPr lang="en-GB" sz="1600" dirty="0">
                <a:solidFill>
                  <a:srgbClr val="FC4F08"/>
                </a:solidFill>
                <a:latin typeface="Monaco" pitchFamily="2" charset="77"/>
              </a:rPr>
              <a:t>1000</a:t>
            </a:r>
            <a:r>
              <a:rPr lang="en-GB" sz="1600" dirty="0">
                <a:solidFill>
                  <a:srgbClr val="000000"/>
                </a:solidFill>
                <a:latin typeface="Monaco" pitchFamily="2" charset="77"/>
              </a:rPr>
              <a:t>)</a:t>
            </a:r>
            <a:r>
              <a:rPr lang="en-GB" sz="1600" dirty="0">
                <a:solidFill>
                  <a:srgbClr val="434343"/>
                </a:solidFill>
                <a:latin typeface="Monaco" pitchFamily="2" charset="77"/>
              </a:rPr>
              <a:t>.</a:t>
            </a:r>
            <a:r>
              <a:rPr lang="en-GB" sz="1600" dirty="0">
                <a:solidFill>
                  <a:srgbClr val="000075"/>
                </a:solidFill>
                <a:latin typeface="Monaco" pitchFamily="2" charset="77"/>
              </a:rPr>
              <a:t>reshape</a:t>
            </a:r>
            <a:r>
              <a:rPr lang="en-GB" sz="1600" dirty="0">
                <a:solidFill>
                  <a:srgbClr val="000000"/>
                </a:solidFill>
                <a:latin typeface="Monaco" pitchFamily="2" charset="77"/>
              </a:rPr>
              <a:t>(</a:t>
            </a:r>
            <a:r>
              <a:rPr lang="en-GB" sz="1600" dirty="0">
                <a:solidFill>
                  <a:srgbClr val="434343"/>
                </a:solidFill>
                <a:latin typeface="Monaco" pitchFamily="2" charset="77"/>
              </a:rPr>
              <a:t>-</a:t>
            </a:r>
            <a:r>
              <a:rPr lang="en-GB" sz="1600" dirty="0">
                <a:solidFill>
                  <a:srgbClr val="FC4F08"/>
                </a:solidFill>
                <a:latin typeface="Monaco" pitchFamily="2" charset="77"/>
              </a:rPr>
              <a:t>1</a:t>
            </a:r>
            <a:r>
              <a:rPr lang="en-GB" sz="1600" dirty="0">
                <a:solidFill>
                  <a:srgbClr val="000000"/>
                </a:solidFill>
                <a:latin typeface="Monaco" pitchFamily="2" charset="77"/>
              </a:rPr>
              <a:t>, </a:t>
            </a:r>
            <a:r>
              <a:rPr lang="en-GB" sz="1600" dirty="0">
                <a:solidFill>
                  <a:srgbClr val="FC4F08"/>
                </a:solidFill>
                <a:latin typeface="Monaco" pitchFamily="2" charset="77"/>
              </a:rPr>
              <a:t>1</a:t>
            </a:r>
            <a:r>
              <a:rPr lang="en-GB" sz="1600" dirty="0">
                <a:solidFill>
                  <a:srgbClr val="000000"/>
                </a:solidFill>
                <a:latin typeface="Monaco" pitchFamily="2" charset="77"/>
              </a:rPr>
              <a:t>)</a:t>
            </a:r>
            <a:endParaRPr lang="en-GB" sz="1600" dirty="0">
              <a:solidFill>
                <a:srgbClr val="000075"/>
              </a:solidFill>
              <a:latin typeface="Monaco" pitchFamily="2" charset="77"/>
            </a:endParaRPr>
          </a:p>
          <a:p>
            <a:r>
              <a:rPr lang="en-GB" sz="1600" dirty="0" err="1">
                <a:solidFill>
                  <a:srgbClr val="000075"/>
                </a:solidFill>
                <a:latin typeface="Monaco" pitchFamily="2" charset="77"/>
              </a:rPr>
              <a:t>y_proba</a:t>
            </a:r>
            <a:r>
              <a:rPr lang="en-GB" sz="1600" dirty="0">
                <a:solidFill>
                  <a:srgbClr val="000075"/>
                </a:solidFill>
                <a:latin typeface="Monaco" pitchFamily="2" charset="77"/>
              </a:rPr>
              <a:t> </a:t>
            </a:r>
            <a:r>
              <a:rPr lang="en-GB" sz="1600" dirty="0">
                <a:solidFill>
                  <a:srgbClr val="434343"/>
                </a:solidFill>
                <a:latin typeface="Monaco" pitchFamily="2" charset="77"/>
              </a:rPr>
              <a:t>= </a:t>
            </a:r>
            <a:r>
              <a:rPr lang="en-GB" sz="1600" dirty="0" err="1">
                <a:solidFill>
                  <a:srgbClr val="000075"/>
                </a:solidFill>
                <a:latin typeface="Monaco" pitchFamily="2" charset="77"/>
              </a:rPr>
              <a:t>log_reg</a:t>
            </a:r>
            <a:r>
              <a:rPr lang="en-GB" sz="1600" dirty="0" err="1">
                <a:solidFill>
                  <a:srgbClr val="434343"/>
                </a:solidFill>
                <a:latin typeface="Monaco" pitchFamily="2" charset="77"/>
              </a:rPr>
              <a:t>.</a:t>
            </a:r>
            <a:r>
              <a:rPr lang="en-GB" sz="1600" dirty="0" err="1">
                <a:solidFill>
                  <a:srgbClr val="000075"/>
                </a:solidFill>
                <a:latin typeface="Monaco" pitchFamily="2" charset="77"/>
              </a:rPr>
              <a:t>predict_proba</a:t>
            </a:r>
            <a:r>
              <a:rPr lang="en-GB" sz="1600" dirty="0">
                <a:solidFill>
                  <a:srgbClr val="000000"/>
                </a:solidFill>
                <a:latin typeface="Monaco" pitchFamily="2" charset="77"/>
              </a:rPr>
              <a:t>(</a:t>
            </a:r>
            <a:r>
              <a:rPr lang="en-GB" sz="1600" dirty="0" err="1">
                <a:solidFill>
                  <a:srgbClr val="000075"/>
                </a:solidFill>
                <a:latin typeface="Monaco" pitchFamily="2" charset="77"/>
              </a:rPr>
              <a:t>X_new</a:t>
            </a:r>
            <a:r>
              <a:rPr lang="en-GB" sz="1600" dirty="0">
                <a:solidFill>
                  <a:srgbClr val="000000"/>
                </a:solidFill>
                <a:latin typeface="Monaco" pitchFamily="2" charset="77"/>
              </a:rPr>
              <a:t>)</a:t>
            </a:r>
            <a:endParaRPr lang="en-GB" sz="1600" dirty="0">
              <a:solidFill>
                <a:srgbClr val="000075"/>
              </a:solidFill>
              <a:latin typeface="Monaco" pitchFamily="2" charset="77"/>
            </a:endParaRPr>
          </a:p>
          <a:p>
            <a:r>
              <a:rPr lang="en-GB" sz="1600" dirty="0" err="1">
                <a:solidFill>
                  <a:srgbClr val="000075"/>
                </a:solidFill>
                <a:latin typeface="Monaco" pitchFamily="2" charset="77"/>
              </a:rPr>
              <a:t>plt</a:t>
            </a:r>
            <a:r>
              <a:rPr lang="en-GB" sz="1600" dirty="0" err="1">
                <a:solidFill>
                  <a:srgbClr val="434343"/>
                </a:solidFill>
                <a:latin typeface="Monaco" pitchFamily="2" charset="77"/>
              </a:rPr>
              <a:t>.</a:t>
            </a:r>
            <a:r>
              <a:rPr lang="en-GB" sz="1600" dirty="0" err="1">
                <a:solidFill>
                  <a:srgbClr val="000075"/>
                </a:solidFill>
                <a:latin typeface="Monaco" pitchFamily="2" charset="77"/>
              </a:rPr>
              <a:t>plot</a:t>
            </a:r>
            <a:r>
              <a:rPr lang="en-GB" sz="1600" dirty="0">
                <a:solidFill>
                  <a:srgbClr val="000000"/>
                </a:solidFill>
                <a:latin typeface="Monaco" pitchFamily="2" charset="77"/>
              </a:rPr>
              <a:t>(</a:t>
            </a:r>
            <a:r>
              <a:rPr lang="en-GB" sz="1600" dirty="0" err="1">
                <a:solidFill>
                  <a:srgbClr val="000075"/>
                </a:solidFill>
                <a:latin typeface="Monaco" pitchFamily="2" charset="77"/>
              </a:rPr>
              <a:t>X_new</a:t>
            </a:r>
            <a:r>
              <a:rPr lang="en-GB" sz="1600" dirty="0">
                <a:solidFill>
                  <a:srgbClr val="000000"/>
                </a:solidFill>
                <a:latin typeface="Monaco" pitchFamily="2" charset="77"/>
              </a:rPr>
              <a:t>, </a:t>
            </a:r>
            <a:r>
              <a:rPr lang="en-GB" sz="1600" dirty="0" err="1">
                <a:solidFill>
                  <a:srgbClr val="000075"/>
                </a:solidFill>
                <a:latin typeface="Monaco" pitchFamily="2" charset="77"/>
              </a:rPr>
              <a:t>y_proba</a:t>
            </a:r>
            <a:r>
              <a:rPr lang="en-GB" sz="1600" dirty="0">
                <a:solidFill>
                  <a:srgbClr val="000000"/>
                </a:solidFill>
                <a:latin typeface="Monaco" pitchFamily="2" charset="77"/>
              </a:rPr>
              <a:t>[:, </a:t>
            </a:r>
            <a:r>
              <a:rPr lang="en-GB" sz="1600" dirty="0">
                <a:solidFill>
                  <a:srgbClr val="FC4F08"/>
                </a:solidFill>
                <a:latin typeface="Monaco" pitchFamily="2" charset="77"/>
              </a:rPr>
              <a:t>1</a:t>
            </a:r>
            <a:r>
              <a:rPr lang="en-GB" sz="1600" dirty="0">
                <a:solidFill>
                  <a:srgbClr val="000000"/>
                </a:solidFill>
                <a:latin typeface="Monaco" pitchFamily="2" charset="77"/>
              </a:rPr>
              <a:t>], </a:t>
            </a:r>
            <a:r>
              <a:rPr lang="en-GB" sz="1600" dirty="0">
                <a:solidFill>
                  <a:srgbClr val="BE1F04"/>
                </a:solidFill>
                <a:latin typeface="Monaco" pitchFamily="2" charset="77"/>
              </a:rPr>
              <a:t>"g-"</a:t>
            </a:r>
            <a:r>
              <a:rPr lang="en-GB" sz="1600" dirty="0">
                <a:solidFill>
                  <a:srgbClr val="000000"/>
                </a:solidFill>
                <a:latin typeface="Monaco" pitchFamily="2" charset="77"/>
              </a:rPr>
              <a:t>, </a:t>
            </a:r>
            <a:r>
              <a:rPr lang="en-GB" sz="1600" dirty="0">
                <a:solidFill>
                  <a:srgbClr val="000075"/>
                </a:solidFill>
                <a:latin typeface="Monaco" pitchFamily="2" charset="77"/>
              </a:rPr>
              <a:t>label</a:t>
            </a:r>
            <a:r>
              <a:rPr lang="en-GB" sz="1600" dirty="0">
                <a:solidFill>
                  <a:srgbClr val="434343"/>
                </a:solidFill>
                <a:latin typeface="Monaco" pitchFamily="2" charset="77"/>
              </a:rPr>
              <a:t>=</a:t>
            </a:r>
            <a:r>
              <a:rPr lang="en-GB" sz="1600" dirty="0">
                <a:solidFill>
                  <a:srgbClr val="BE1F04"/>
                </a:solidFill>
                <a:latin typeface="Monaco" pitchFamily="2" charset="77"/>
              </a:rPr>
              <a:t>"Iris-Virginica"</a:t>
            </a:r>
            <a:r>
              <a:rPr lang="en-GB" sz="1600" dirty="0">
                <a:solidFill>
                  <a:srgbClr val="000000"/>
                </a:solidFill>
                <a:latin typeface="Monaco" pitchFamily="2" charset="77"/>
              </a:rPr>
              <a:t>)</a:t>
            </a:r>
          </a:p>
          <a:p>
            <a:endParaRPr lang="en-GB" sz="1600" dirty="0">
              <a:solidFill>
                <a:srgbClr val="000075"/>
              </a:solidFill>
              <a:effectLst/>
              <a:latin typeface="Monaco" pitchFamily="2" charset="77"/>
            </a:endParaRPr>
          </a:p>
        </p:txBody>
      </p:sp>
      <p:sp>
        <p:nvSpPr>
          <p:cNvPr id="7" name="Rectangle 6">
            <a:extLst>
              <a:ext uri="{FF2B5EF4-FFF2-40B4-BE49-F238E27FC236}">
                <a16:creationId xmlns:a16="http://schemas.microsoft.com/office/drawing/2014/main" id="{3543AC51-E6D3-4243-84E6-BF2733E56164}"/>
              </a:ext>
            </a:extLst>
          </p:cNvPr>
          <p:cNvSpPr/>
          <p:nvPr/>
        </p:nvSpPr>
        <p:spPr>
          <a:xfrm>
            <a:off x="981634" y="2845667"/>
            <a:ext cx="10278035" cy="338554"/>
          </a:xfrm>
          <a:prstGeom prst="rect">
            <a:avLst/>
          </a:prstGeom>
        </p:spPr>
        <p:txBody>
          <a:bodyPr wrap="square">
            <a:spAutoFit/>
          </a:bodyPr>
          <a:lstStyle/>
          <a:p>
            <a:r>
              <a:rPr lang="en-GB" sz="1600" dirty="0" err="1">
                <a:solidFill>
                  <a:srgbClr val="000075"/>
                </a:solidFill>
                <a:latin typeface="Monaco" pitchFamily="2" charset="77"/>
              </a:rPr>
              <a:t>plt</a:t>
            </a:r>
            <a:r>
              <a:rPr lang="en-GB" sz="1600" dirty="0" err="1">
                <a:solidFill>
                  <a:srgbClr val="434343"/>
                </a:solidFill>
                <a:latin typeface="Monaco" pitchFamily="2" charset="77"/>
              </a:rPr>
              <a:t>.</a:t>
            </a:r>
            <a:r>
              <a:rPr lang="en-GB" sz="1600" dirty="0" err="1">
                <a:solidFill>
                  <a:srgbClr val="000075"/>
                </a:solidFill>
                <a:latin typeface="Monaco" pitchFamily="2" charset="77"/>
              </a:rPr>
              <a:t>plot</a:t>
            </a:r>
            <a:r>
              <a:rPr lang="en-GB" sz="1600" dirty="0">
                <a:solidFill>
                  <a:srgbClr val="000000"/>
                </a:solidFill>
                <a:latin typeface="Monaco" pitchFamily="2" charset="77"/>
              </a:rPr>
              <a:t>(</a:t>
            </a:r>
            <a:r>
              <a:rPr lang="en-GB" sz="1600" dirty="0" err="1">
                <a:solidFill>
                  <a:srgbClr val="000075"/>
                </a:solidFill>
                <a:latin typeface="Monaco" pitchFamily="2" charset="77"/>
              </a:rPr>
              <a:t>X_new</a:t>
            </a:r>
            <a:r>
              <a:rPr lang="en-GB" sz="1600" dirty="0">
                <a:solidFill>
                  <a:srgbClr val="000000"/>
                </a:solidFill>
                <a:latin typeface="Monaco" pitchFamily="2" charset="77"/>
              </a:rPr>
              <a:t>, </a:t>
            </a:r>
            <a:r>
              <a:rPr lang="en-GB" sz="1600" dirty="0" err="1">
                <a:solidFill>
                  <a:srgbClr val="000075"/>
                </a:solidFill>
                <a:latin typeface="Monaco" pitchFamily="2" charset="77"/>
              </a:rPr>
              <a:t>y_proba</a:t>
            </a:r>
            <a:r>
              <a:rPr lang="en-GB" sz="1600" dirty="0">
                <a:solidFill>
                  <a:srgbClr val="000000"/>
                </a:solidFill>
                <a:latin typeface="Monaco" pitchFamily="2" charset="77"/>
              </a:rPr>
              <a:t>[:, </a:t>
            </a:r>
            <a:r>
              <a:rPr lang="en-GB" sz="1600" dirty="0">
                <a:solidFill>
                  <a:srgbClr val="FC4F08"/>
                </a:solidFill>
                <a:latin typeface="Monaco" pitchFamily="2" charset="77"/>
              </a:rPr>
              <a:t>0</a:t>
            </a:r>
            <a:r>
              <a:rPr lang="en-GB" sz="1600" dirty="0">
                <a:solidFill>
                  <a:srgbClr val="000000"/>
                </a:solidFill>
                <a:latin typeface="Monaco" pitchFamily="2" charset="77"/>
              </a:rPr>
              <a:t>], </a:t>
            </a:r>
            <a:r>
              <a:rPr lang="en-GB" sz="1600" dirty="0">
                <a:solidFill>
                  <a:srgbClr val="BE1F04"/>
                </a:solidFill>
                <a:latin typeface="Monaco" pitchFamily="2" charset="77"/>
              </a:rPr>
              <a:t>"b--"</a:t>
            </a:r>
            <a:r>
              <a:rPr lang="en-GB" sz="1600" dirty="0">
                <a:solidFill>
                  <a:srgbClr val="000000"/>
                </a:solidFill>
                <a:latin typeface="Monaco" pitchFamily="2" charset="77"/>
              </a:rPr>
              <a:t>, </a:t>
            </a:r>
            <a:r>
              <a:rPr lang="en-GB" sz="1600" dirty="0">
                <a:solidFill>
                  <a:srgbClr val="000075"/>
                </a:solidFill>
                <a:latin typeface="Monaco" pitchFamily="2" charset="77"/>
              </a:rPr>
              <a:t>label</a:t>
            </a:r>
            <a:r>
              <a:rPr lang="en-GB" sz="1600" dirty="0">
                <a:solidFill>
                  <a:srgbClr val="434343"/>
                </a:solidFill>
                <a:latin typeface="Monaco" pitchFamily="2" charset="77"/>
              </a:rPr>
              <a:t>=</a:t>
            </a:r>
            <a:r>
              <a:rPr lang="en-GB" sz="1600" dirty="0">
                <a:solidFill>
                  <a:srgbClr val="BE1F04"/>
                </a:solidFill>
                <a:latin typeface="Monaco" pitchFamily="2" charset="77"/>
              </a:rPr>
              <a:t>"Not Iris-Virginica"</a:t>
            </a:r>
            <a:r>
              <a:rPr lang="en-GB" sz="1600" dirty="0">
                <a:solidFill>
                  <a:srgbClr val="000000"/>
                </a:solidFill>
                <a:latin typeface="Monaco" pitchFamily="2" charset="77"/>
              </a:rPr>
              <a:t>)</a:t>
            </a:r>
            <a:endParaRPr lang="en-GB" sz="1600" dirty="0">
              <a:solidFill>
                <a:srgbClr val="BE1F04"/>
              </a:solidFill>
              <a:effectLst/>
              <a:latin typeface="Monaco" pitchFamily="2" charset="77"/>
            </a:endParaRPr>
          </a:p>
        </p:txBody>
      </p:sp>
      <p:pic>
        <p:nvPicPr>
          <p:cNvPr id="10" name="Picture 9">
            <a:extLst>
              <a:ext uri="{FF2B5EF4-FFF2-40B4-BE49-F238E27FC236}">
                <a16:creationId xmlns:a16="http://schemas.microsoft.com/office/drawing/2014/main" id="{20CCA36B-C49E-C043-AF2E-DCB6716D3E8E}"/>
              </a:ext>
            </a:extLst>
          </p:cNvPr>
          <p:cNvPicPr>
            <a:picLocks noChangeAspect="1"/>
          </p:cNvPicPr>
          <p:nvPr/>
        </p:nvPicPr>
        <p:blipFill>
          <a:blip r:embed="rId3"/>
          <a:stretch>
            <a:fillRect/>
          </a:stretch>
        </p:blipFill>
        <p:spPr>
          <a:xfrm>
            <a:off x="1212850" y="3280321"/>
            <a:ext cx="9766300" cy="3454400"/>
          </a:xfrm>
          <a:prstGeom prst="rect">
            <a:avLst/>
          </a:prstGeom>
        </p:spPr>
      </p:pic>
    </p:spTree>
    <p:extLst>
      <p:ext uri="{BB962C8B-B14F-4D97-AF65-F5344CB8AC3E}">
        <p14:creationId xmlns:p14="http://schemas.microsoft.com/office/powerpoint/2010/main" val="2402170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51" y="136727"/>
            <a:ext cx="9429207" cy="733100"/>
          </a:xfrm>
        </p:spPr>
        <p:txBody>
          <a:bodyPr>
            <a:normAutofit/>
          </a:bodyPr>
          <a:lstStyle/>
          <a:p>
            <a:r>
              <a:rPr lang="en-GB" b="1" dirty="0"/>
              <a:t>Decision Boundaries</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8" name="Picture 7">
            <a:extLst>
              <a:ext uri="{FF2B5EF4-FFF2-40B4-BE49-F238E27FC236}">
                <a16:creationId xmlns:a16="http://schemas.microsoft.com/office/drawing/2014/main" id="{1518E59F-D6C2-DE4E-A3A6-C5203307752C}"/>
              </a:ext>
            </a:extLst>
          </p:cNvPr>
          <p:cNvPicPr>
            <a:picLocks noChangeAspect="1"/>
          </p:cNvPicPr>
          <p:nvPr/>
        </p:nvPicPr>
        <p:blipFill>
          <a:blip r:embed="rId3"/>
          <a:stretch>
            <a:fillRect/>
          </a:stretch>
        </p:blipFill>
        <p:spPr>
          <a:xfrm>
            <a:off x="199477" y="1347646"/>
            <a:ext cx="11793045" cy="4543868"/>
          </a:xfrm>
          <a:prstGeom prst="rect">
            <a:avLst/>
          </a:prstGeom>
        </p:spPr>
      </p:pic>
    </p:spTree>
    <p:extLst>
      <p:ext uri="{BB962C8B-B14F-4D97-AF65-F5344CB8AC3E}">
        <p14:creationId xmlns:p14="http://schemas.microsoft.com/office/powerpoint/2010/main" val="1096733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51" y="136727"/>
            <a:ext cx="9429207" cy="733100"/>
          </a:xfrm>
        </p:spPr>
        <p:txBody>
          <a:bodyPr>
            <a:normAutofit/>
          </a:bodyPr>
          <a:lstStyle/>
          <a:p>
            <a:r>
              <a:rPr lang="en-GB" b="1" dirty="0"/>
              <a:t>Decision Boundaries</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24751" y="937387"/>
            <a:ext cx="10940211" cy="1523425"/>
          </a:xfrm>
        </p:spPr>
        <p:txBody>
          <a:bodyPr>
            <a:normAutofit fontScale="92500" lnSpcReduction="20000"/>
          </a:bodyPr>
          <a:lstStyle/>
          <a:p>
            <a:pPr marL="0" indent="0">
              <a:lnSpc>
                <a:spcPct val="110000"/>
              </a:lnSpc>
              <a:buNone/>
            </a:pPr>
            <a:r>
              <a:rPr lang="en-GB" sz="2400" dirty="0"/>
              <a:t>Model based on two features: petal width and length. The dashed line represents the points where the model estimates a 50% probability: this is the model’s decision boundary. </a:t>
            </a:r>
          </a:p>
          <a:p>
            <a:pPr marL="0" indent="0">
              <a:lnSpc>
                <a:spcPct val="110000"/>
              </a:lnSpc>
              <a:buNone/>
            </a:pPr>
            <a:r>
              <a:rPr lang="en-GB" sz="2400" dirty="0"/>
              <a:t>Each parallel line represents the points where the model outputs a specific probability, from 15% (bottom left) to 90% (top right). </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4" name="Picture 3">
            <a:extLst>
              <a:ext uri="{FF2B5EF4-FFF2-40B4-BE49-F238E27FC236}">
                <a16:creationId xmlns:a16="http://schemas.microsoft.com/office/drawing/2014/main" id="{BEA6669E-CC03-0644-AA2C-A43443E66B83}"/>
              </a:ext>
            </a:extLst>
          </p:cNvPr>
          <p:cNvPicPr>
            <a:picLocks noChangeAspect="1"/>
          </p:cNvPicPr>
          <p:nvPr/>
        </p:nvPicPr>
        <p:blipFill>
          <a:blip r:embed="rId3"/>
          <a:stretch>
            <a:fillRect/>
          </a:stretch>
        </p:blipFill>
        <p:spPr>
          <a:xfrm>
            <a:off x="697491" y="2488466"/>
            <a:ext cx="11194730" cy="4260462"/>
          </a:xfrm>
          <a:prstGeom prst="rect">
            <a:avLst/>
          </a:prstGeom>
        </p:spPr>
      </p:pic>
    </p:spTree>
    <p:extLst>
      <p:ext uri="{BB962C8B-B14F-4D97-AF65-F5344CB8AC3E}">
        <p14:creationId xmlns:p14="http://schemas.microsoft.com/office/powerpoint/2010/main" val="1597728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51" y="136727"/>
            <a:ext cx="9429207" cy="733100"/>
          </a:xfrm>
        </p:spPr>
        <p:txBody>
          <a:bodyPr>
            <a:normAutofit/>
          </a:bodyPr>
          <a:lstStyle/>
          <a:p>
            <a:r>
              <a:rPr lang="en-GB" b="1" dirty="0" err="1"/>
              <a:t>Softmax</a:t>
            </a:r>
            <a:r>
              <a:rPr lang="en-GB" b="1" dirty="0"/>
              <a:t> 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24751" y="937386"/>
            <a:ext cx="10940211" cy="2491614"/>
          </a:xfrm>
        </p:spPr>
        <p:txBody>
          <a:bodyPr>
            <a:normAutofit fontScale="85000" lnSpcReduction="10000"/>
          </a:bodyPr>
          <a:lstStyle/>
          <a:p>
            <a:pPr marL="0" indent="0">
              <a:lnSpc>
                <a:spcPct val="120000"/>
              </a:lnSpc>
              <a:buNone/>
            </a:pPr>
            <a:r>
              <a:rPr lang="en-GB" sz="2400" dirty="0"/>
              <a:t>The Logistic Regression model can be generalized to support multiple classes: </a:t>
            </a:r>
            <a:r>
              <a:rPr lang="en-GB" sz="2400" b="1" dirty="0" err="1"/>
              <a:t>Softmax</a:t>
            </a:r>
            <a:r>
              <a:rPr lang="en-GB" sz="2400" dirty="0"/>
              <a:t> </a:t>
            </a:r>
            <a:r>
              <a:rPr lang="en-GB" sz="2400" b="1" dirty="0"/>
              <a:t>Regression</a:t>
            </a:r>
            <a:r>
              <a:rPr lang="en-GB" sz="2400" dirty="0"/>
              <a:t>.</a:t>
            </a:r>
          </a:p>
          <a:p>
            <a:pPr marL="0" indent="0">
              <a:lnSpc>
                <a:spcPct val="120000"/>
              </a:lnSpc>
              <a:buNone/>
            </a:pPr>
            <a:r>
              <a:rPr lang="en-GB" sz="2400" dirty="0"/>
              <a:t>The idea is : when given an instance x, the </a:t>
            </a:r>
            <a:r>
              <a:rPr lang="en-GB" sz="2400" dirty="0" err="1"/>
              <a:t>Softmax</a:t>
            </a:r>
            <a:r>
              <a:rPr lang="en-GB" sz="2400" dirty="0"/>
              <a:t> Regression model first computes a score </a:t>
            </a:r>
            <a:r>
              <a:rPr lang="en-GB" sz="2400" dirty="0" err="1"/>
              <a:t>s</a:t>
            </a:r>
            <a:r>
              <a:rPr lang="en-GB" sz="2400" baseline="-25000" dirty="0" err="1"/>
              <a:t>k</a:t>
            </a:r>
            <a:r>
              <a:rPr lang="en-GB" sz="2400" dirty="0"/>
              <a:t>(x) for each class k, then estimates the probability of each class by applying the </a:t>
            </a:r>
            <a:r>
              <a:rPr lang="en-GB" sz="2400" dirty="0" err="1"/>
              <a:t>Softmax</a:t>
            </a:r>
            <a:r>
              <a:rPr lang="en-GB" sz="2400" dirty="0"/>
              <a:t> function (aka normalized exponential) to the scores. </a:t>
            </a:r>
          </a:p>
          <a:p>
            <a:pPr marL="0" indent="0">
              <a:lnSpc>
                <a:spcPct val="120000"/>
              </a:lnSpc>
              <a:buNone/>
            </a:pPr>
            <a:r>
              <a:rPr lang="en-GB" sz="2400" dirty="0"/>
              <a:t>it computes the exponential of every score, then normalizes them (dividing by the sum of all the exponentials)</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3" name="Picture 2">
            <a:extLst>
              <a:ext uri="{FF2B5EF4-FFF2-40B4-BE49-F238E27FC236}">
                <a16:creationId xmlns:a16="http://schemas.microsoft.com/office/drawing/2014/main" id="{A8CEDB27-6870-D94B-8CF2-1A4AEC67C24F}"/>
              </a:ext>
            </a:extLst>
          </p:cNvPr>
          <p:cNvPicPr>
            <a:picLocks noChangeAspect="1"/>
          </p:cNvPicPr>
          <p:nvPr/>
        </p:nvPicPr>
        <p:blipFill rotWithShape="1">
          <a:blip r:embed="rId3"/>
          <a:srcRect t="12752"/>
          <a:stretch/>
        </p:blipFill>
        <p:spPr>
          <a:xfrm>
            <a:off x="1119816" y="3399816"/>
            <a:ext cx="10247433" cy="3359803"/>
          </a:xfrm>
          <a:prstGeom prst="rect">
            <a:avLst/>
          </a:prstGeom>
        </p:spPr>
      </p:pic>
    </p:spTree>
    <p:extLst>
      <p:ext uri="{BB962C8B-B14F-4D97-AF65-F5344CB8AC3E}">
        <p14:creationId xmlns:p14="http://schemas.microsoft.com/office/powerpoint/2010/main" val="1666839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49" y="393513"/>
            <a:ext cx="9429207" cy="733100"/>
          </a:xfrm>
        </p:spPr>
        <p:txBody>
          <a:bodyPr>
            <a:normAutofit/>
          </a:bodyPr>
          <a:lstStyle/>
          <a:p>
            <a:r>
              <a:rPr lang="en-GB" b="1" dirty="0" err="1"/>
              <a:t>Softmax</a:t>
            </a:r>
            <a:r>
              <a:rPr lang="en-GB" b="1" dirty="0"/>
              <a:t> 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24749" y="1408125"/>
            <a:ext cx="10940211" cy="1535358"/>
          </a:xfrm>
        </p:spPr>
        <p:txBody>
          <a:bodyPr>
            <a:normAutofit/>
          </a:bodyPr>
          <a:lstStyle/>
          <a:p>
            <a:pPr marL="0" indent="0">
              <a:buNone/>
            </a:pPr>
            <a:r>
              <a:rPr lang="en-GB" dirty="0"/>
              <a:t>Cross entropy is frequently used to measure how well a set of estimated class probabilities match the target classes.</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4" name="Picture 3">
            <a:extLst>
              <a:ext uri="{FF2B5EF4-FFF2-40B4-BE49-F238E27FC236}">
                <a16:creationId xmlns:a16="http://schemas.microsoft.com/office/drawing/2014/main" id="{4A83563D-E28F-1C48-8476-2EDB4429BA1D}"/>
              </a:ext>
            </a:extLst>
          </p:cNvPr>
          <p:cNvPicPr>
            <a:picLocks noChangeAspect="1"/>
          </p:cNvPicPr>
          <p:nvPr/>
        </p:nvPicPr>
        <p:blipFill>
          <a:blip r:embed="rId3"/>
          <a:stretch>
            <a:fillRect/>
          </a:stretch>
        </p:blipFill>
        <p:spPr>
          <a:xfrm>
            <a:off x="2594855" y="4355622"/>
            <a:ext cx="6798460" cy="1564992"/>
          </a:xfrm>
          <a:prstGeom prst="rect">
            <a:avLst/>
          </a:prstGeom>
        </p:spPr>
      </p:pic>
      <p:sp>
        <p:nvSpPr>
          <p:cNvPr id="8" name="Rectangle 7">
            <a:extLst>
              <a:ext uri="{FF2B5EF4-FFF2-40B4-BE49-F238E27FC236}">
                <a16:creationId xmlns:a16="http://schemas.microsoft.com/office/drawing/2014/main" id="{D88D2E62-E8FE-8B44-A68A-D93BC208356F}"/>
              </a:ext>
            </a:extLst>
          </p:cNvPr>
          <p:cNvSpPr/>
          <p:nvPr/>
        </p:nvSpPr>
        <p:spPr>
          <a:xfrm>
            <a:off x="7254749" y="304296"/>
            <a:ext cx="4277133" cy="369332"/>
          </a:xfrm>
          <a:prstGeom prst="rect">
            <a:avLst/>
          </a:prstGeom>
        </p:spPr>
        <p:txBody>
          <a:bodyPr wrap="none">
            <a:spAutoFit/>
          </a:bodyPr>
          <a:lstStyle/>
          <a:p>
            <a:r>
              <a:rPr lang="en-GB" dirty="0">
                <a:hlinkClick r:id="rId4"/>
              </a:rPr>
              <a:t>Futher readling: https://homl.info/xentropy</a:t>
            </a:r>
            <a:endParaRPr lang="en-GB" dirty="0"/>
          </a:p>
        </p:txBody>
      </p:sp>
      <p:sp>
        <p:nvSpPr>
          <p:cNvPr id="9" name="Content Placeholder 5">
            <a:extLst>
              <a:ext uri="{FF2B5EF4-FFF2-40B4-BE49-F238E27FC236}">
                <a16:creationId xmlns:a16="http://schemas.microsoft.com/office/drawing/2014/main" id="{71D81E47-514E-1640-9619-52E591124B0B}"/>
              </a:ext>
            </a:extLst>
          </p:cNvPr>
          <p:cNvSpPr txBox="1">
            <a:spLocks/>
          </p:cNvSpPr>
          <p:nvPr/>
        </p:nvSpPr>
        <p:spPr>
          <a:xfrm>
            <a:off x="824750" y="2328825"/>
            <a:ext cx="10940211" cy="950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030A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The cross entropy between two probability distributions p and q is defined as</a:t>
            </a:r>
          </a:p>
        </p:txBody>
      </p:sp>
      <p:pic>
        <p:nvPicPr>
          <p:cNvPr id="10" name="Picture 9">
            <a:extLst>
              <a:ext uri="{FF2B5EF4-FFF2-40B4-BE49-F238E27FC236}">
                <a16:creationId xmlns:a16="http://schemas.microsoft.com/office/drawing/2014/main" id="{DDD1AB7C-FB08-7143-B63D-0CDB3DCDA4E2}"/>
              </a:ext>
            </a:extLst>
          </p:cNvPr>
          <p:cNvPicPr>
            <a:picLocks noChangeAspect="1"/>
          </p:cNvPicPr>
          <p:nvPr/>
        </p:nvPicPr>
        <p:blipFill rotWithShape="1">
          <a:blip r:embed="rId5"/>
          <a:srcRect t="14042"/>
          <a:stretch/>
        </p:blipFill>
        <p:spPr>
          <a:xfrm>
            <a:off x="3658212" y="3224995"/>
            <a:ext cx="4233622" cy="497536"/>
          </a:xfrm>
          <a:prstGeom prst="rect">
            <a:avLst/>
          </a:prstGeom>
        </p:spPr>
      </p:pic>
    </p:spTree>
    <p:extLst>
      <p:ext uri="{BB962C8B-B14F-4D97-AF65-F5344CB8AC3E}">
        <p14:creationId xmlns:p14="http://schemas.microsoft.com/office/powerpoint/2010/main" val="3466585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49" y="393513"/>
            <a:ext cx="9429207" cy="733100"/>
          </a:xfrm>
        </p:spPr>
        <p:txBody>
          <a:bodyPr>
            <a:normAutofit/>
          </a:bodyPr>
          <a:lstStyle/>
          <a:p>
            <a:r>
              <a:rPr lang="en-GB" b="1" dirty="0" err="1"/>
              <a:t>Softmax</a:t>
            </a:r>
            <a:r>
              <a:rPr lang="en-GB" b="1" dirty="0"/>
              <a:t> 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24749" y="1615526"/>
            <a:ext cx="10940211" cy="2136640"/>
          </a:xfrm>
        </p:spPr>
        <p:txBody>
          <a:bodyPr>
            <a:normAutofit fontScale="85000" lnSpcReduction="10000"/>
          </a:bodyPr>
          <a:lstStyle/>
          <a:p>
            <a:pPr marL="0" indent="0">
              <a:lnSpc>
                <a:spcPct val="120000"/>
              </a:lnSpc>
              <a:buNone/>
            </a:pPr>
            <a:r>
              <a:rPr lang="en-GB" dirty="0"/>
              <a:t>Use </a:t>
            </a:r>
            <a:r>
              <a:rPr lang="en-GB" dirty="0" err="1"/>
              <a:t>Softmax</a:t>
            </a:r>
            <a:r>
              <a:rPr lang="en-GB" dirty="0"/>
              <a:t> Regression to classify the iris flowers into all three classes. Set the </a:t>
            </a:r>
            <a:r>
              <a:rPr lang="en-GB" dirty="0" err="1"/>
              <a:t>multi_class</a:t>
            </a:r>
            <a:r>
              <a:rPr lang="en-GB" dirty="0"/>
              <a:t> hyperparameter to "multinomial" to enable </a:t>
            </a:r>
            <a:r>
              <a:rPr lang="en-GB" dirty="0" err="1"/>
              <a:t>Softmax</a:t>
            </a:r>
            <a:r>
              <a:rPr lang="en-GB" dirty="0"/>
              <a:t> Regression. </a:t>
            </a:r>
          </a:p>
          <a:p>
            <a:pPr marL="0" indent="0">
              <a:lnSpc>
                <a:spcPct val="120000"/>
              </a:lnSpc>
              <a:buNone/>
            </a:pPr>
            <a:r>
              <a:rPr lang="en-GB" dirty="0"/>
              <a:t>Specify a solver that supports </a:t>
            </a:r>
            <a:r>
              <a:rPr lang="en-GB" dirty="0" err="1"/>
              <a:t>Softmax</a:t>
            </a:r>
            <a:r>
              <a:rPr lang="en-GB" dirty="0"/>
              <a:t> Regression, such as the "</a:t>
            </a:r>
            <a:r>
              <a:rPr lang="en-GB" dirty="0" err="1"/>
              <a:t>lbfgs</a:t>
            </a:r>
            <a:r>
              <a:rPr lang="en-GB" dirty="0"/>
              <a:t>" solver. It also applies l2 regularization by default, which you can control using the hyperparameter C.</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3" name="Picture 2">
            <a:extLst>
              <a:ext uri="{FF2B5EF4-FFF2-40B4-BE49-F238E27FC236}">
                <a16:creationId xmlns:a16="http://schemas.microsoft.com/office/drawing/2014/main" id="{7074C373-3257-DF45-B5B6-01EE345ED094}"/>
              </a:ext>
            </a:extLst>
          </p:cNvPr>
          <p:cNvPicPr>
            <a:picLocks noChangeAspect="1"/>
          </p:cNvPicPr>
          <p:nvPr/>
        </p:nvPicPr>
        <p:blipFill>
          <a:blip r:embed="rId3"/>
          <a:stretch>
            <a:fillRect/>
          </a:stretch>
        </p:blipFill>
        <p:spPr>
          <a:xfrm>
            <a:off x="883399" y="4121240"/>
            <a:ext cx="10404148" cy="1681200"/>
          </a:xfrm>
          <a:prstGeom prst="rect">
            <a:avLst/>
          </a:prstGeom>
        </p:spPr>
      </p:pic>
    </p:spTree>
    <p:extLst>
      <p:ext uri="{BB962C8B-B14F-4D97-AF65-F5344CB8AC3E}">
        <p14:creationId xmlns:p14="http://schemas.microsoft.com/office/powerpoint/2010/main" val="3485491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p:txBody>
          <a:bodyPr>
            <a:normAutofit/>
          </a:bodyPr>
          <a:lstStyle/>
          <a:p>
            <a:r>
              <a:rPr lang="en-GB" b="1" dirty="0"/>
              <a:t>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197224" y="1947886"/>
            <a:ext cx="5396752" cy="4544989"/>
          </a:xfrm>
        </p:spPr>
        <p:txBody>
          <a:bodyPr>
            <a:normAutofit/>
          </a:bodyPr>
          <a:lstStyle/>
          <a:p>
            <a:r>
              <a:rPr lang="en-GB" sz="2400" dirty="0"/>
              <a:t>Two very different ways to train it:</a:t>
            </a:r>
          </a:p>
          <a:p>
            <a:pPr lvl="1"/>
            <a:r>
              <a:rPr lang="en-GB" sz="2000" dirty="0"/>
              <a:t>Using a direct “closed-form” equation that directly computes the model parameters that best fit the model to the training set (i.e., the model parameters that minimize the cost function over the training set).</a:t>
            </a:r>
          </a:p>
          <a:p>
            <a:pPr lvl="1"/>
            <a:r>
              <a:rPr lang="en-GB" sz="2000" dirty="0"/>
              <a:t>Using an iterative optimization approach, called Gradient Descent (GD), that gradually tweaks the model parameters to minimize the cost function over the training set, eventually converging to the same set of parameters as the first method. </a:t>
            </a:r>
          </a:p>
        </p:txBody>
      </p:sp>
      <p:pic>
        <p:nvPicPr>
          <p:cNvPr id="10242" name="Picture 2">
            <a:extLst>
              <a:ext uri="{FF2B5EF4-FFF2-40B4-BE49-F238E27FC236}">
                <a16:creationId xmlns:a16="http://schemas.microsoft.com/office/drawing/2014/main" id="{D36A4249-4444-2C49-9A32-80B9E133C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363" y="1871052"/>
            <a:ext cx="5898776" cy="389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955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49" y="393513"/>
            <a:ext cx="9429207" cy="733100"/>
          </a:xfrm>
        </p:spPr>
        <p:txBody>
          <a:bodyPr>
            <a:normAutofit/>
          </a:bodyPr>
          <a:lstStyle/>
          <a:p>
            <a:r>
              <a:rPr lang="en-GB" b="1" dirty="0" err="1"/>
              <a:t>Softmax</a:t>
            </a:r>
            <a:r>
              <a:rPr lang="en-GB" b="1" dirty="0"/>
              <a:t> 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824749" y="1319152"/>
            <a:ext cx="10940211" cy="1594142"/>
          </a:xfrm>
        </p:spPr>
        <p:txBody>
          <a:bodyPr>
            <a:normAutofit fontScale="92500"/>
          </a:bodyPr>
          <a:lstStyle/>
          <a:p>
            <a:pPr marL="0" indent="0">
              <a:lnSpc>
                <a:spcPct val="120000"/>
              </a:lnSpc>
              <a:buNone/>
            </a:pPr>
            <a:r>
              <a:rPr lang="en-GB" dirty="0"/>
              <a:t>So the next time you find an iris with 5 cm long and 2 cm wide petals, you can ask your model to tell you what type of iris it is, and it will answer Iris-Virginica (class 2) with 94.2% probability (or Iris-Versicolor with 5.8% probability):</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4" name="Picture 3">
            <a:extLst>
              <a:ext uri="{FF2B5EF4-FFF2-40B4-BE49-F238E27FC236}">
                <a16:creationId xmlns:a16="http://schemas.microsoft.com/office/drawing/2014/main" id="{A467C61C-723E-DF47-A569-B53B7E645F90}"/>
              </a:ext>
            </a:extLst>
          </p:cNvPr>
          <p:cNvPicPr>
            <a:picLocks noChangeAspect="1"/>
          </p:cNvPicPr>
          <p:nvPr/>
        </p:nvPicPr>
        <p:blipFill>
          <a:blip r:embed="rId3"/>
          <a:stretch>
            <a:fillRect/>
          </a:stretch>
        </p:blipFill>
        <p:spPr>
          <a:xfrm>
            <a:off x="1814932" y="3315703"/>
            <a:ext cx="8605266" cy="1594141"/>
          </a:xfrm>
          <a:prstGeom prst="rect">
            <a:avLst/>
          </a:prstGeom>
        </p:spPr>
      </p:pic>
    </p:spTree>
    <p:extLst>
      <p:ext uri="{BB962C8B-B14F-4D97-AF65-F5344CB8AC3E}">
        <p14:creationId xmlns:p14="http://schemas.microsoft.com/office/powerpoint/2010/main" val="2567354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a:xfrm>
            <a:off x="824749" y="393513"/>
            <a:ext cx="9429207" cy="733100"/>
          </a:xfrm>
        </p:spPr>
        <p:txBody>
          <a:bodyPr>
            <a:normAutofit/>
          </a:bodyPr>
          <a:lstStyle/>
          <a:p>
            <a:r>
              <a:rPr lang="en-GB" b="1" dirty="0" err="1"/>
              <a:t>Softmax</a:t>
            </a:r>
            <a:r>
              <a:rPr lang="en-GB" b="1" dirty="0"/>
              <a:t> Regression</a:t>
            </a:r>
          </a:p>
        </p:txBody>
      </p:sp>
      <p:sp>
        <p:nvSpPr>
          <p:cNvPr id="5" name="Rectangle 4">
            <a:extLst>
              <a:ext uri="{FF2B5EF4-FFF2-40B4-BE49-F238E27FC236}">
                <a16:creationId xmlns:a16="http://schemas.microsoft.com/office/drawing/2014/main" id="{BABE3794-B192-6244-9D01-3D9B7B50B83D}"/>
              </a:ext>
            </a:extLst>
          </p:cNvPr>
          <p:cNvSpPr/>
          <p:nvPr/>
        </p:nvSpPr>
        <p:spPr>
          <a:xfrm>
            <a:off x="5940273" y="31058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8" name="Picture 7">
            <a:extLst>
              <a:ext uri="{FF2B5EF4-FFF2-40B4-BE49-F238E27FC236}">
                <a16:creationId xmlns:a16="http://schemas.microsoft.com/office/drawing/2014/main" id="{00D91474-B650-A64F-A100-639AF1D3072F}"/>
              </a:ext>
            </a:extLst>
          </p:cNvPr>
          <p:cNvPicPr>
            <a:picLocks noChangeAspect="1"/>
          </p:cNvPicPr>
          <p:nvPr/>
        </p:nvPicPr>
        <p:blipFill>
          <a:blip r:embed="rId3"/>
          <a:stretch>
            <a:fillRect/>
          </a:stretch>
        </p:blipFill>
        <p:spPr>
          <a:xfrm>
            <a:off x="292279" y="1690530"/>
            <a:ext cx="11613380" cy="4362539"/>
          </a:xfrm>
          <a:prstGeom prst="rect">
            <a:avLst/>
          </a:prstGeom>
        </p:spPr>
      </p:pic>
    </p:spTree>
    <p:extLst>
      <p:ext uri="{BB962C8B-B14F-4D97-AF65-F5344CB8AC3E}">
        <p14:creationId xmlns:p14="http://schemas.microsoft.com/office/powerpoint/2010/main" val="1928875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p:txBody>
          <a:bodyPr>
            <a:normAutofit/>
          </a:bodyPr>
          <a:lstStyle/>
          <a:p>
            <a:r>
              <a:rPr lang="en-GB" b="1" dirty="0"/>
              <a:t>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1004048" y="1947886"/>
            <a:ext cx="5396752" cy="4544989"/>
          </a:xfrm>
        </p:spPr>
        <p:txBody>
          <a:bodyPr>
            <a:normAutofit/>
          </a:bodyPr>
          <a:lstStyle/>
          <a:p>
            <a:r>
              <a:rPr lang="en-GB" sz="2400" dirty="0"/>
              <a:t>Linear Regression</a:t>
            </a:r>
          </a:p>
          <a:p>
            <a:r>
              <a:rPr lang="en-GB" sz="2400" dirty="0"/>
              <a:t>Polynomial Regression</a:t>
            </a:r>
          </a:p>
          <a:p>
            <a:r>
              <a:rPr lang="en-GB" sz="2400" dirty="0"/>
              <a:t>Logistic Regression</a:t>
            </a:r>
          </a:p>
          <a:p>
            <a:r>
              <a:rPr lang="en-GB" sz="2400" dirty="0" err="1"/>
              <a:t>Softmax</a:t>
            </a:r>
            <a:r>
              <a:rPr lang="en-GB" sz="2400" dirty="0"/>
              <a:t> Regression</a:t>
            </a:r>
            <a:endParaRPr lang="en-GB" sz="2000" dirty="0"/>
          </a:p>
        </p:txBody>
      </p:sp>
    </p:spTree>
    <p:extLst>
      <p:ext uri="{BB962C8B-B14F-4D97-AF65-F5344CB8AC3E}">
        <p14:creationId xmlns:p14="http://schemas.microsoft.com/office/powerpoint/2010/main" val="93368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p:txBody>
          <a:bodyPr>
            <a:normAutofit/>
          </a:bodyPr>
          <a:lstStyle/>
          <a:p>
            <a:r>
              <a:rPr lang="en-GB" b="1" dirty="0"/>
              <a:t>Linear Regression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1370472" y="1979303"/>
            <a:ext cx="9202270" cy="4544989"/>
          </a:xfrm>
        </p:spPr>
        <p:txBody>
          <a:bodyPr>
            <a:normAutofit/>
          </a:bodyPr>
          <a:lstStyle/>
          <a:p>
            <a:r>
              <a:rPr lang="en-GB" dirty="0"/>
              <a:t>a linear model makes a prediction by simply computing a weighted sum of the input features, plus a constant called the bias term (also called the intercept term)</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9" name="Picture 8">
            <a:extLst>
              <a:ext uri="{FF2B5EF4-FFF2-40B4-BE49-F238E27FC236}">
                <a16:creationId xmlns:a16="http://schemas.microsoft.com/office/drawing/2014/main" id="{8C746511-3AA1-0147-B846-F00C0CAA8E3C}"/>
              </a:ext>
            </a:extLst>
          </p:cNvPr>
          <p:cNvPicPr>
            <a:picLocks noChangeAspect="1"/>
          </p:cNvPicPr>
          <p:nvPr/>
        </p:nvPicPr>
        <p:blipFill>
          <a:blip r:embed="rId3"/>
          <a:stretch>
            <a:fillRect/>
          </a:stretch>
        </p:blipFill>
        <p:spPr>
          <a:xfrm>
            <a:off x="1397366" y="3908609"/>
            <a:ext cx="6428822" cy="1331221"/>
          </a:xfrm>
          <a:prstGeom prst="rect">
            <a:avLst/>
          </a:prstGeom>
        </p:spPr>
      </p:pic>
    </p:spTree>
    <p:extLst>
      <p:ext uri="{BB962C8B-B14F-4D97-AF65-F5344CB8AC3E}">
        <p14:creationId xmlns:p14="http://schemas.microsoft.com/office/powerpoint/2010/main" val="161452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10" name="Picture 9">
            <a:extLst>
              <a:ext uri="{FF2B5EF4-FFF2-40B4-BE49-F238E27FC236}">
                <a16:creationId xmlns:a16="http://schemas.microsoft.com/office/drawing/2014/main" id="{DC7AAF5E-C7C3-1D43-83B7-5572FC4BBC51}"/>
              </a:ext>
            </a:extLst>
          </p:cNvPr>
          <p:cNvPicPr>
            <a:picLocks noChangeAspect="1"/>
          </p:cNvPicPr>
          <p:nvPr/>
        </p:nvPicPr>
        <p:blipFill>
          <a:blip r:embed="rId3"/>
          <a:stretch>
            <a:fillRect/>
          </a:stretch>
        </p:blipFill>
        <p:spPr>
          <a:xfrm>
            <a:off x="1979812" y="101169"/>
            <a:ext cx="7983589" cy="1615356"/>
          </a:xfrm>
          <a:prstGeom prst="rect">
            <a:avLst/>
          </a:prstGeom>
        </p:spPr>
      </p:pic>
      <p:pic>
        <p:nvPicPr>
          <p:cNvPr id="11" name="Picture 2">
            <a:extLst>
              <a:ext uri="{FF2B5EF4-FFF2-40B4-BE49-F238E27FC236}">
                <a16:creationId xmlns:a16="http://schemas.microsoft.com/office/drawing/2014/main" id="{93ED5787-D9A4-E740-A3BB-5F603B568D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4460" y="1873809"/>
            <a:ext cx="7394291" cy="4883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562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9DF7-5FF7-904E-B17C-6DEFB0016648}"/>
              </a:ext>
            </a:extLst>
          </p:cNvPr>
          <p:cNvSpPr>
            <a:spLocks noGrp="1"/>
          </p:cNvSpPr>
          <p:nvPr>
            <p:ph type="title"/>
          </p:nvPr>
        </p:nvSpPr>
        <p:spPr/>
        <p:txBody>
          <a:bodyPr>
            <a:normAutofit/>
          </a:bodyPr>
          <a:lstStyle/>
          <a:p>
            <a:r>
              <a:rPr lang="en-GB" b="1" dirty="0"/>
              <a:t>Normal Equation</a:t>
            </a:r>
          </a:p>
        </p:txBody>
      </p:sp>
      <p:sp>
        <p:nvSpPr>
          <p:cNvPr id="6" name="Content Placeholder 5">
            <a:extLst>
              <a:ext uri="{FF2B5EF4-FFF2-40B4-BE49-F238E27FC236}">
                <a16:creationId xmlns:a16="http://schemas.microsoft.com/office/drawing/2014/main" id="{4705EB35-805F-B44A-8C6D-DC533A1BB939}"/>
              </a:ext>
            </a:extLst>
          </p:cNvPr>
          <p:cNvSpPr>
            <a:spLocks noGrp="1"/>
          </p:cNvSpPr>
          <p:nvPr>
            <p:ph idx="1"/>
          </p:nvPr>
        </p:nvSpPr>
        <p:spPr>
          <a:xfrm>
            <a:off x="983196" y="1690688"/>
            <a:ext cx="10515599" cy="4544989"/>
          </a:xfrm>
        </p:spPr>
        <p:txBody>
          <a:bodyPr>
            <a:normAutofit/>
          </a:bodyPr>
          <a:lstStyle/>
          <a:p>
            <a:r>
              <a:rPr lang="en-GB" dirty="0"/>
              <a:t>To find the value of </a:t>
            </a:r>
            <a:r>
              <a:rPr lang="el-GR" dirty="0"/>
              <a:t>θ </a:t>
            </a:r>
            <a:r>
              <a:rPr lang="en-GB" dirty="0"/>
              <a:t>that minimizes the cost function, there is a closed-form solution —in other words, a mathematical equation that gives the result directly. This is called the Normal Equation</a:t>
            </a:r>
          </a:p>
        </p:txBody>
      </p:sp>
      <p:sp>
        <p:nvSpPr>
          <p:cNvPr id="5" name="Rectangle 4">
            <a:extLst>
              <a:ext uri="{FF2B5EF4-FFF2-40B4-BE49-F238E27FC236}">
                <a16:creationId xmlns:a16="http://schemas.microsoft.com/office/drawing/2014/main" id="{BABE3794-B192-6244-9D01-3D9B7B50B83D}"/>
              </a:ext>
            </a:extLst>
          </p:cNvPr>
          <p:cNvSpPr/>
          <p:nvPr/>
        </p:nvSpPr>
        <p:spPr>
          <a:xfrm>
            <a:off x="5971607" y="3244334"/>
            <a:ext cx="354584" cy="646331"/>
          </a:xfrm>
          <a:prstGeom prst="rect">
            <a:avLst/>
          </a:prstGeom>
        </p:spPr>
        <p:txBody>
          <a:bodyPr wrap="none">
            <a:spAutoFit/>
          </a:bodyPr>
          <a:lstStyle/>
          <a:p>
            <a:r>
              <a:rPr lang="en-GB" dirty="0">
                <a:latin typeface="Helvetica" pitchFamily="2" charset="0"/>
              </a:rPr>
              <a:t> </a:t>
            </a:r>
            <a:r>
              <a:rPr lang="en-GB" dirty="0"/>
              <a:t>  </a:t>
            </a:r>
          </a:p>
          <a:p>
            <a:endParaRPr lang="en-GB" dirty="0">
              <a:effectLst/>
              <a:latin typeface="Helvetica" pitchFamily="2" charset="0"/>
            </a:endParaRPr>
          </a:p>
        </p:txBody>
      </p:sp>
      <p:pic>
        <p:nvPicPr>
          <p:cNvPr id="7" name="Picture 6">
            <a:extLst>
              <a:ext uri="{FF2B5EF4-FFF2-40B4-BE49-F238E27FC236}">
                <a16:creationId xmlns:a16="http://schemas.microsoft.com/office/drawing/2014/main" id="{F22DF38F-68EB-824B-A769-019620B9E4B4}"/>
              </a:ext>
            </a:extLst>
          </p:cNvPr>
          <p:cNvPicPr>
            <a:picLocks noChangeAspect="1"/>
          </p:cNvPicPr>
          <p:nvPr/>
        </p:nvPicPr>
        <p:blipFill rotWithShape="1">
          <a:blip r:embed="rId3"/>
          <a:srcRect t="38525" r="45452"/>
          <a:stretch/>
        </p:blipFill>
        <p:spPr>
          <a:xfrm>
            <a:off x="6309343" y="299058"/>
            <a:ext cx="5189452" cy="1183342"/>
          </a:xfrm>
          <a:prstGeom prst="rect">
            <a:avLst/>
          </a:prstGeom>
        </p:spPr>
      </p:pic>
      <p:pic>
        <p:nvPicPr>
          <p:cNvPr id="3" name="Picture 2">
            <a:extLst>
              <a:ext uri="{FF2B5EF4-FFF2-40B4-BE49-F238E27FC236}">
                <a16:creationId xmlns:a16="http://schemas.microsoft.com/office/drawing/2014/main" id="{7D95A0F9-474F-1C4E-8897-F42060F50DF8}"/>
              </a:ext>
            </a:extLst>
          </p:cNvPr>
          <p:cNvPicPr>
            <a:picLocks noChangeAspect="1"/>
          </p:cNvPicPr>
          <p:nvPr/>
        </p:nvPicPr>
        <p:blipFill>
          <a:blip r:embed="rId4"/>
          <a:stretch>
            <a:fillRect/>
          </a:stretch>
        </p:blipFill>
        <p:spPr>
          <a:xfrm>
            <a:off x="3165661" y="3244334"/>
            <a:ext cx="5131173" cy="1484845"/>
          </a:xfrm>
          <a:prstGeom prst="rect">
            <a:avLst/>
          </a:prstGeom>
        </p:spPr>
      </p:pic>
      <p:sp>
        <p:nvSpPr>
          <p:cNvPr id="4" name="Rectangle 3">
            <a:extLst>
              <a:ext uri="{FF2B5EF4-FFF2-40B4-BE49-F238E27FC236}">
                <a16:creationId xmlns:a16="http://schemas.microsoft.com/office/drawing/2014/main" id="{923B89FF-C073-9647-8A66-FC93FF6D9890}"/>
              </a:ext>
            </a:extLst>
          </p:cNvPr>
          <p:cNvSpPr/>
          <p:nvPr/>
        </p:nvSpPr>
        <p:spPr>
          <a:xfrm>
            <a:off x="1150282" y="4937467"/>
            <a:ext cx="9161929" cy="1477328"/>
          </a:xfrm>
          <a:prstGeom prst="rect">
            <a:avLst/>
          </a:prstGeom>
        </p:spPr>
        <p:txBody>
          <a:bodyPr wrap="square">
            <a:spAutoFit/>
          </a:bodyPr>
          <a:lstStyle/>
          <a:p>
            <a:r>
              <a:rPr lang="en-GB" dirty="0" err="1">
                <a:solidFill>
                  <a:srgbClr val="000075"/>
                </a:solidFill>
                <a:latin typeface="Monaco" pitchFamily="2" charset="77"/>
              </a:rPr>
              <a:t>theta_best</a:t>
            </a:r>
            <a:r>
              <a:rPr lang="en-GB" dirty="0">
                <a:solidFill>
                  <a:srgbClr val="000075"/>
                </a:solidFill>
                <a:latin typeface="Monaco" pitchFamily="2" charset="77"/>
              </a:rPr>
              <a:t> </a:t>
            </a:r>
            <a:r>
              <a:rPr lang="en-GB" dirty="0">
                <a:solidFill>
                  <a:srgbClr val="434343"/>
                </a:solidFill>
                <a:latin typeface="Monaco" pitchFamily="2" charset="77"/>
              </a:rPr>
              <a:t>= </a:t>
            </a:r>
            <a:r>
              <a:rPr lang="en-GB" dirty="0" err="1">
                <a:solidFill>
                  <a:srgbClr val="000075"/>
                </a:solidFill>
                <a:latin typeface="Monaco" pitchFamily="2" charset="77"/>
              </a:rPr>
              <a:t>np</a:t>
            </a:r>
            <a:r>
              <a:rPr lang="en-GB" dirty="0" err="1">
                <a:solidFill>
                  <a:srgbClr val="434343"/>
                </a:solidFill>
                <a:latin typeface="Monaco" pitchFamily="2" charset="77"/>
              </a:rPr>
              <a:t>.</a:t>
            </a:r>
            <a:r>
              <a:rPr lang="en-GB" dirty="0" err="1">
                <a:solidFill>
                  <a:srgbClr val="000075"/>
                </a:solidFill>
                <a:latin typeface="Monaco" pitchFamily="2" charset="77"/>
              </a:rPr>
              <a:t>linalg</a:t>
            </a:r>
            <a:r>
              <a:rPr lang="en-GB" dirty="0" err="1">
                <a:solidFill>
                  <a:srgbClr val="434343"/>
                </a:solidFill>
                <a:latin typeface="Monaco" pitchFamily="2" charset="77"/>
              </a:rPr>
              <a:t>.</a:t>
            </a:r>
            <a:r>
              <a:rPr lang="en-GB" dirty="0" err="1">
                <a:solidFill>
                  <a:srgbClr val="000075"/>
                </a:solidFill>
                <a:latin typeface="Monaco" pitchFamily="2" charset="77"/>
              </a:rPr>
              <a:t>inv</a:t>
            </a:r>
            <a:r>
              <a:rPr lang="en-GB" dirty="0">
                <a:solidFill>
                  <a:srgbClr val="000000"/>
                </a:solidFill>
                <a:latin typeface="Monaco" pitchFamily="2" charset="77"/>
              </a:rPr>
              <a:t>(</a:t>
            </a:r>
            <a:r>
              <a:rPr lang="en-GB" dirty="0" err="1">
                <a:solidFill>
                  <a:srgbClr val="000075"/>
                </a:solidFill>
                <a:latin typeface="Monaco" pitchFamily="2" charset="77"/>
              </a:rPr>
              <a:t>X_b</a:t>
            </a:r>
            <a:r>
              <a:rPr lang="en-GB" dirty="0" err="1">
                <a:solidFill>
                  <a:srgbClr val="434343"/>
                </a:solidFill>
                <a:latin typeface="Monaco" pitchFamily="2" charset="77"/>
              </a:rPr>
              <a:t>.</a:t>
            </a:r>
            <a:r>
              <a:rPr lang="en-GB" dirty="0" err="1">
                <a:solidFill>
                  <a:srgbClr val="000075"/>
                </a:solidFill>
                <a:latin typeface="Monaco" pitchFamily="2" charset="77"/>
              </a:rPr>
              <a:t>T</a:t>
            </a:r>
            <a:r>
              <a:rPr lang="en-GB" dirty="0" err="1">
                <a:solidFill>
                  <a:srgbClr val="434343"/>
                </a:solidFill>
                <a:latin typeface="Monaco" pitchFamily="2" charset="77"/>
              </a:rPr>
              <a:t>.</a:t>
            </a:r>
            <a:r>
              <a:rPr lang="en-GB" dirty="0" err="1">
                <a:solidFill>
                  <a:srgbClr val="000075"/>
                </a:solidFill>
                <a:latin typeface="Monaco" pitchFamily="2" charset="77"/>
              </a:rPr>
              <a:t>dot</a:t>
            </a:r>
            <a:r>
              <a:rPr lang="en-GB" dirty="0">
                <a:solidFill>
                  <a:srgbClr val="000000"/>
                </a:solidFill>
                <a:latin typeface="Monaco" pitchFamily="2" charset="77"/>
              </a:rPr>
              <a:t>(</a:t>
            </a:r>
            <a:r>
              <a:rPr lang="en-GB" dirty="0" err="1">
                <a:solidFill>
                  <a:srgbClr val="000075"/>
                </a:solidFill>
                <a:latin typeface="Monaco" pitchFamily="2" charset="77"/>
              </a:rPr>
              <a:t>X_b</a:t>
            </a:r>
            <a:r>
              <a:rPr lang="en-GB" dirty="0">
                <a:solidFill>
                  <a:srgbClr val="000000"/>
                </a:solidFill>
                <a:latin typeface="Monaco" pitchFamily="2" charset="77"/>
              </a:rPr>
              <a:t>))</a:t>
            </a:r>
            <a:r>
              <a:rPr lang="en-GB" dirty="0">
                <a:solidFill>
                  <a:srgbClr val="434343"/>
                </a:solidFill>
                <a:latin typeface="Monaco" pitchFamily="2" charset="77"/>
              </a:rPr>
              <a:t>.</a:t>
            </a:r>
            <a:r>
              <a:rPr lang="en-GB" dirty="0">
                <a:solidFill>
                  <a:srgbClr val="000075"/>
                </a:solidFill>
                <a:latin typeface="Monaco" pitchFamily="2" charset="77"/>
              </a:rPr>
              <a:t>dot</a:t>
            </a:r>
            <a:r>
              <a:rPr lang="en-GB" dirty="0">
                <a:solidFill>
                  <a:srgbClr val="000000"/>
                </a:solidFill>
                <a:latin typeface="Monaco" pitchFamily="2" charset="77"/>
              </a:rPr>
              <a:t>(</a:t>
            </a:r>
            <a:r>
              <a:rPr lang="en-GB" dirty="0" err="1">
                <a:solidFill>
                  <a:srgbClr val="000075"/>
                </a:solidFill>
                <a:latin typeface="Monaco" pitchFamily="2" charset="77"/>
              </a:rPr>
              <a:t>X_b</a:t>
            </a:r>
            <a:r>
              <a:rPr lang="en-GB" dirty="0" err="1">
                <a:solidFill>
                  <a:srgbClr val="434343"/>
                </a:solidFill>
                <a:latin typeface="Monaco" pitchFamily="2" charset="77"/>
              </a:rPr>
              <a:t>.</a:t>
            </a:r>
            <a:r>
              <a:rPr lang="en-GB" dirty="0" err="1">
                <a:solidFill>
                  <a:srgbClr val="000075"/>
                </a:solidFill>
                <a:latin typeface="Monaco" pitchFamily="2" charset="77"/>
              </a:rPr>
              <a:t>T</a:t>
            </a:r>
            <a:r>
              <a:rPr lang="en-GB" dirty="0">
                <a:solidFill>
                  <a:srgbClr val="000000"/>
                </a:solidFill>
                <a:latin typeface="Monaco" pitchFamily="2" charset="77"/>
              </a:rPr>
              <a:t>)</a:t>
            </a:r>
            <a:r>
              <a:rPr lang="en-GB" dirty="0">
                <a:solidFill>
                  <a:srgbClr val="434343"/>
                </a:solidFill>
                <a:latin typeface="Monaco" pitchFamily="2" charset="77"/>
              </a:rPr>
              <a:t>.</a:t>
            </a:r>
            <a:r>
              <a:rPr lang="en-GB" dirty="0">
                <a:solidFill>
                  <a:srgbClr val="000075"/>
                </a:solidFill>
                <a:latin typeface="Monaco" pitchFamily="2" charset="77"/>
              </a:rPr>
              <a:t>dot</a:t>
            </a:r>
            <a:r>
              <a:rPr lang="en-GB" dirty="0">
                <a:solidFill>
                  <a:srgbClr val="000000"/>
                </a:solidFill>
                <a:latin typeface="Monaco" pitchFamily="2" charset="77"/>
              </a:rPr>
              <a:t>(</a:t>
            </a:r>
            <a:r>
              <a:rPr lang="en-GB" dirty="0">
                <a:solidFill>
                  <a:srgbClr val="000075"/>
                </a:solidFill>
                <a:latin typeface="Monaco" pitchFamily="2" charset="77"/>
              </a:rPr>
              <a:t>y</a:t>
            </a:r>
            <a:r>
              <a:rPr lang="en-GB" dirty="0">
                <a:solidFill>
                  <a:srgbClr val="000000"/>
                </a:solidFill>
                <a:latin typeface="Monaco" pitchFamily="2" charset="77"/>
              </a:rPr>
              <a:t>)</a:t>
            </a:r>
          </a:p>
          <a:p>
            <a:br>
              <a:rPr lang="en-GB" dirty="0"/>
            </a:br>
            <a:endParaRPr lang="en-GB" dirty="0"/>
          </a:p>
          <a:p>
            <a:r>
              <a:rPr lang="en-GB" dirty="0"/>
              <a:t>[4.21509616],[2.77011339]</a:t>
            </a:r>
          </a:p>
          <a:p>
            <a:endParaRPr lang="en-GB" dirty="0">
              <a:solidFill>
                <a:srgbClr val="000075"/>
              </a:solidFill>
              <a:effectLst/>
              <a:latin typeface="Monaco" pitchFamily="2" charset="77"/>
            </a:endParaRPr>
          </a:p>
        </p:txBody>
      </p:sp>
    </p:spTree>
    <p:extLst>
      <p:ext uri="{BB962C8B-B14F-4D97-AF65-F5344CB8AC3E}">
        <p14:creationId xmlns:p14="http://schemas.microsoft.com/office/powerpoint/2010/main" val="204661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5156-6606-F440-ACA7-D208B4FF04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76ED90-0EEF-A244-B098-DE43A88EBC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E96C83-BAE1-6C4F-AFDD-C893D180CB04}"/>
              </a:ext>
            </a:extLst>
          </p:cNvPr>
          <p:cNvPicPr>
            <a:picLocks noChangeAspect="1"/>
          </p:cNvPicPr>
          <p:nvPr/>
        </p:nvPicPr>
        <p:blipFill>
          <a:blip r:embed="rId2"/>
          <a:stretch>
            <a:fillRect/>
          </a:stretch>
        </p:blipFill>
        <p:spPr>
          <a:xfrm>
            <a:off x="1280085" y="681037"/>
            <a:ext cx="9631829" cy="6054863"/>
          </a:xfrm>
          <a:prstGeom prst="rect">
            <a:avLst/>
          </a:prstGeom>
        </p:spPr>
      </p:pic>
    </p:spTree>
    <p:extLst>
      <p:ext uri="{BB962C8B-B14F-4D97-AF65-F5344CB8AC3E}">
        <p14:creationId xmlns:p14="http://schemas.microsoft.com/office/powerpoint/2010/main" val="2460414687"/>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26685</TotalTime>
  <Words>2141</Words>
  <Application>Microsoft Macintosh PowerPoint</Application>
  <PresentationFormat>Widescreen</PresentationFormat>
  <Paragraphs>192</Paragraphs>
  <Slides>41</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Helvetica</vt:lpstr>
      <vt:lpstr>Monaco</vt:lpstr>
      <vt:lpstr>Times</vt:lpstr>
      <vt:lpstr>Office Theme</vt:lpstr>
      <vt:lpstr>CSY3025 Artificial Intelligence Techniques</vt:lpstr>
      <vt:lpstr>PowerPoint Presentation</vt:lpstr>
      <vt:lpstr>Regression</vt:lpstr>
      <vt:lpstr>Regression</vt:lpstr>
      <vt:lpstr>Regression</vt:lpstr>
      <vt:lpstr>Linear Regression</vt:lpstr>
      <vt:lpstr>PowerPoint Presentation</vt:lpstr>
      <vt:lpstr>Normal Equation</vt:lpstr>
      <vt:lpstr>PowerPoint Presentation</vt:lpstr>
      <vt:lpstr>Linear Regression</vt:lpstr>
      <vt:lpstr>Gradient Descent</vt:lpstr>
      <vt:lpstr>Gradient Descent</vt:lpstr>
      <vt:lpstr>PowerPoint Presentation</vt:lpstr>
      <vt:lpstr>Gradient Descent</vt:lpstr>
      <vt:lpstr>Gradient Descent</vt:lpstr>
      <vt:lpstr>Batch Gradient Descent</vt:lpstr>
      <vt:lpstr>PowerPoint Presentation</vt:lpstr>
      <vt:lpstr>Stochastic Gradient Descent</vt:lpstr>
      <vt:lpstr>Stochastic Gradient Descent</vt:lpstr>
      <vt:lpstr>Stochastic Gradient Descent</vt:lpstr>
      <vt:lpstr>Mini-batch Gradient Descent</vt:lpstr>
      <vt:lpstr>Polynomial Regression</vt:lpstr>
      <vt:lpstr>Polynomial Regression</vt:lpstr>
      <vt:lpstr>Polynomial Regression</vt:lpstr>
      <vt:lpstr>Polynomial Regression</vt:lpstr>
      <vt:lpstr>PowerPoint Presentation</vt:lpstr>
      <vt:lpstr>Further reading - Regularization </vt:lpstr>
      <vt:lpstr>Logistic Regression</vt:lpstr>
      <vt:lpstr>Estimating Probabilities</vt:lpstr>
      <vt:lpstr>Decision Boundaries</vt:lpstr>
      <vt:lpstr>Decision Boundaries</vt:lpstr>
      <vt:lpstr>Decision Boundaries</vt:lpstr>
      <vt:lpstr>Decision Boundaries</vt:lpstr>
      <vt:lpstr>Decision Boundaries</vt:lpstr>
      <vt:lpstr>Decision Boundaries</vt:lpstr>
      <vt:lpstr>Decision Boundaries</vt:lpstr>
      <vt:lpstr>Softmax Regression</vt:lpstr>
      <vt:lpstr>Softmax Regression</vt:lpstr>
      <vt:lpstr>Softmax Regression</vt:lpstr>
      <vt:lpstr>Softmax Regression</vt:lpstr>
      <vt:lpstr>Softmax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CSY3025 Artificial Intelligence Techniques</dc:title>
  <dc:creator>Mu Mu</dc:creator>
  <cp:lastModifiedBy>Mu Mu</cp:lastModifiedBy>
  <cp:revision>419</cp:revision>
  <dcterms:created xsi:type="dcterms:W3CDTF">2020-01-10T10:39:22Z</dcterms:created>
  <dcterms:modified xsi:type="dcterms:W3CDTF">2021-02-05T10:11:09Z</dcterms:modified>
</cp:coreProperties>
</file>